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1.xml" ContentType="application/vnd.openxmlformats-officedocument.drawingml.chart+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693" r:id="rId1"/>
    <p:sldMasterId id="2147483718" r:id="rId2"/>
    <p:sldMasterId id="2147483730" r:id="rId3"/>
    <p:sldMasterId id="2147483762" r:id="rId4"/>
    <p:sldMasterId id="2147483764" r:id="rId5"/>
  </p:sldMasterIdLst>
  <p:notesMasterIdLst>
    <p:notesMasterId r:id="rId73"/>
  </p:notesMasterIdLst>
  <p:handoutMasterIdLst>
    <p:handoutMasterId r:id="rId74"/>
  </p:handoutMasterIdLst>
  <p:sldIdLst>
    <p:sldId id="619" r:id="rId6"/>
    <p:sldId id="699" r:id="rId7"/>
    <p:sldId id="632" r:id="rId8"/>
    <p:sldId id="627" r:id="rId9"/>
    <p:sldId id="700" r:id="rId10"/>
    <p:sldId id="629" r:id="rId11"/>
    <p:sldId id="625" r:id="rId12"/>
    <p:sldId id="596" r:id="rId13"/>
    <p:sldId id="610" r:id="rId14"/>
    <p:sldId id="598" r:id="rId15"/>
    <p:sldId id="633" r:id="rId16"/>
    <p:sldId id="704" r:id="rId17"/>
    <p:sldId id="538" r:id="rId18"/>
    <p:sldId id="605" r:id="rId19"/>
    <p:sldId id="587" r:id="rId20"/>
    <p:sldId id="623" r:id="rId21"/>
    <p:sldId id="701" r:id="rId22"/>
    <p:sldId id="659" r:id="rId23"/>
    <p:sldId id="548" r:id="rId24"/>
    <p:sldId id="636" r:id="rId25"/>
    <p:sldId id="637" r:id="rId26"/>
    <p:sldId id="712" r:id="rId27"/>
    <p:sldId id="705" r:id="rId28"/>
    <p:sldId id="706" r:id="rId29"/>
    <p:sldId id="707" r:id="rId30"/>
    <p:sldId id="708" r:id="rId31"/>
    <p:sldId id="709" r:id="rId32"/>
    <p:sldId id="710" r:id="rId33"/>
    <p:sldId id="711" r:id="rId34"/>
    <p:sldId id="523" r:id="rId35"/>
    <p:sldId id="505" r:id="rId36"/>
    <p:sldId id="698" r:id="rId37"/>
    <p:sldId id="668" r:id="rId38"/>
    <p:sldId id="639" r:id="rId39"/>
    <p:sldId id="611" r:id="rId40"/>
    <p:sldId id="672" r:id="rId41"/>
    <p:sldId id="640" r:id="rId42"/>
    <p:sldId id="641" r:id="rId43"/>
    <p:sldId id="689" r:id="rId44"/>
    <p:sldId id="691" r:id="rId45"/>
    <p:sldId id="642" r:id="rId46"/>
    <p:sldId id="643" r:id="rId47"/>
    <p:sldId id="644" r:id="rId48"/>
    <p:sldId id="645" r:id="rId49"/>
    <p:sldId id="646" r:id="rId50"/>
    <p:sldId id="713" r:id="rId51"/>
    <p:sldId id="694" r:id="rId52"/>
    <p:sldId id="669" r:id="rId53"/>
    <p:sldId id="649" r:id="rId54"/>
    <p:sldId id="680" r:id="rId55"/>
    <p:sldId id="663" r:id="rId56"/>
    <p:sldId id="664" r:id="rId57"/>
    <p:sldId id="665" r:id="rId58"/>
    <p:sldId id="653" r:id="rId59"/>
    <p:sldId id="684" r:id="rId60"/>
    <p:sldId id="685" r:id="rId61"/>
    <p:sldId id="679" r:id="rId62"/>
    <p:sldId id="703" r:id="rId63"/>
    <p:sldId id="652" r:id="rId64"/>
    <p:sldId id="697" r:id="rId65"/>
    <p:sldId id="692" r:id="rId66"/>
    <p:sldId id="693" r:id="rId67"/>
    <p:sldId id="682" r:id="rId68"/>
    <p:sldId id="683" r:id="rId69"/>
    <p:sldId id="687" r:id="rId70"/>
    <p:sldId id="690" r:id="rId71"/>
    <p:sldId id="688" r:id="rId72"/>
  </p:sldIdLst>
  <p:sldSz cx="9144000" cy="6858000" type="screen4x3"/>
  <p:notesSz cx="6858000" cy="9144000"/>
  <p:embeddedFontLst>
    <p:embeddedFont>
      <p:font typeface="Candara" pitchFamily="34" charset="0"/>
      <p:regular r:id="rId75"/>
      <p:bold r:id="rId76"/>
      <p:italic r:id="rId77"/>
      <p:boldItalic r:id="rId78"/>
    </p:embeddedFont>
    <p:embeddedFont>
      <p:font typeface="Segoe UI Light" pitchFamily="34" charset="0"/>
      <p:regular r:id="rId79"/>
    </p:embeddedFont>
    <p:embeddedFont>
      <p:font typeface="Segoe UI" pitchFamily="34" charset="0"/>
      <p:regular r:id="rId80"/>
      <p:bold r:id="rId81"/>
      <p:italic r:id="rId82"/>
      <p:boldItalic r:id="rId83"/>
    </p:embeddedFont>
    <p:embeddedFont>
      <p:font typeface="Segoe Light" charset="0"/>
      <p:regular r:id="rId84"/>
      <p:italic r:id="rId85"/>
    </p:embeddedFont>
    <p:embeddedFont>
      <p:font typeface="Segoe Condensed" charset="0"/>
      <p:regular r:id="rId86"/>
      <p:bold r:id="rId87"/>
    </p:embeddedFont>
    <p:embeddedFont>
      <p:font typeface="Calibri" pitchFamily="34" charset="0"/>
      <p:regular r:id="rId88"/>
      <p:bold r:id="rId89"/>
      <p:italic r:id="rId90"/>
      <p:boldItalic r:id="rId91"/>
    </p:embeddedFont>
    <p:embeddedFont>
      <p:font typeface="Consolas" pitchFamily="49" charset="0"/>
      <p:regular r:id="rId92"/>
      <p:bold r:id="rId93"/>
      <p:italic r:id="rId94"/>
      <p:boldItalic r:id="rId95"/>
    </p:embeddedFont>
    <p:embeddedFont>
      <p:font typeface="Wingdings 3" pitchFamily="18" charset="2"/>
      <p:regular r:id="rId96"/>
    </p:embeddedFont>
    <p:embeddedFont>
      <p:font typeface="Cambria Math" pitchFamily="18" charset="0"/>
      <p:regular r:id="rId97"/>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8F57B"/>
    <a:srgbClr val="FFFFFF"/>
    <a:srgbClr val="000000"/>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41" autoAdjust="0"/>
    <p:restoredTop sz="96105" autoAdjust="0"/>
  </p:normalViewPr>
  <p:slideViewPr>
    <p:cSldViewPr snapToGrid="0">
      <p:cViewPr>
        <p:scale>
          <a:sx n="80" d="100"/>
          <a:sy n="80" d="100"/>
        </p:scale>
        <p:origin x="-336" y="-72"/>
      </p:cViewPr>
      <p:guideLst>
        <p:guide orient="horz" pos="144"/>
        <p:guide orient="horz" pos="1200"/>
        <p:guide orient="horz" pos="2736"/>
        <p:guide orient="horz" pos="4176"/>
        <p:guide orient="horz" pos="1488"/>
        <p:guide orient="horz" pos="912"/>
        <p:guide pos="2880"/>
        <p:guide pos="245"/>
        <p:guide pos="893"/>
        <p:guide pos="5514"/>
        <p:guide pos="5299"/>
        <p:guide pos="458"/>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howGuides="1">
      <p:cViewPr varScale="1">
        <p:scale>
          <a:sx n="84" d="100"/>
          <a:sy n="84" d="100"/>
        </p:scale>
        <p:origin x="-30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2.fntdata"/><Relationship Id="rId84" Type="http://schemas.openxmlformats.org/officeDocument/2006/relationships/font" Target="fonts/font10.fntdata"/><Relationship Id="rId89" Type="http://schemas.openxmlformats.org/officeDocument/2006/relationships/font" Target="fonts/font15.fntdata"/><Relationship Id="rId97" Type="http://schemas.openxmlformats.org/officeDocument/2006/relationships/font" Target="fonts/font23.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handoutMaster" Target="handoutMasters/handoutMaster1.xml"/><Relationship Id="rId79" Type="http://schemas.openxmlformats.org/officeDocument/2006/relationships/font" Target="fonts/font5.fntdata"/><Relationship Id="rId87" Type="http://schemas.openxmlformats.org/officeDocument/2006/relationships/font" Target="fonts/font13.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font" Target="fonts/font8.fntdata"/><Relationship Id="rId90" Type="http://schemas.openxmlformats.org/officeDocument/2006/relationships/font" Target="fonts/font16.fntdata"/><Relationship Id="rId95" Type="http://schemas.openxmlformats.org/officeDocument/2006/relationships/font" Target="fonts/font2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3.fntdata"/><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font" Target="fonts/font19.fntdata"/><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140828672"/>
        <c:axId val="140830208"/>
      </c:lineChart>
      <c:catAx>
        <c:axId val="140828672"/>
        <c:scaling>
          <c:orientation val="minMax"/>
        </c:scaling>
        <c:delete val="0"/>
        <c:axPos val="b"/>
        <c:majorTickMark val="out"/>
        <c:minorTickMark val="none"/>
        <c:tickLblPos val="nextTo"/>
        <c:crossAx val="140830208"/>
        <c:crosses val="autoZero"/>
        <c:auto val="1"/>
        <c:lblAlgn val="ctr"/>
        <c:lblOffset val="100"/>
        <c:noMultiLvlLbl val="0"/>
      </c:catAx>
      <c:valAx>
        <c:axId val="140830208"/>
        <c:scaling>
          <c:orientation val="minMax"/>
        </c:scaling>
        <c:delete val="1"/>
        <c:axPos val="l"/>
        <c:numFmt formatCode="General" sourceLinked="1"/>
        <c:majorTickMark val="out"/>
        <c:minorTickMark val="none"/>
        <c:tickLblPos val="nextTo"/>
        <c:crossAx val="140828672"/>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65071-9F54-4E04-B0BF-859FAE4CAD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4D03559D-4341-457C-9415-9474B1EA1828}">
      <dgm:prSet phldrT="[Text]" custT="1"/>
      <dgm:spPr/>
      <dgm:t>
        <a:bodyPr/>
        <a:lstStyle/>
        <a:p>
          <a:pPr algn="ctr"/>
          <a:r>
            <a:rPr lang="en-GB" sz="2000" b="1" dirty="0" smtClean="0">
              <a:solidFill>
                <a:schemeClr val="bg1"/>
              </a:solidFill>
              <a:latin typeface="Segoe UI Light" pitchFamily="34" charset="0"/>
            </a:rPr>
            <a:t>F# </a:t>
          </a:r>
          <a:r>
            <a:rPr lang="en-GB" sz="2000" b="1" dirty="0" smtClean="0">
              <a:solidFill>
                <a:schemeClr val="bg1"/>
              </a:solidFill>
              <a:latin typeface="Segoe UI Light" pitchFamily="34" charset="0"/>
            </a:rPr>
            <a:t>is open </a:t>
          </a:r>
          <a:r>
            <a:rPr lang="en-GB" sz="2000" b="1" dirty="0" smtClean="0">
              <a:solidFill>
                <a:schemeClr val="bg1"/>
              </a:solidFill>
              <a:latin typeface="Segoe UI Light" pitchFamily="34" charset="0"/>
            </a:rPr>
            <a:t>source</a:t>
          </a:r>
          <a:endParaRPr lang="en-GB" sz="2000" b="1" dirty="0"/>
        </a:p>
      </dgm:t>
    </dgm:pt>
    <dgm:pt modelId="{8F0E1D64-B50B-493C-A37B-9C82B1DDCE37}" type="parTrans" cxnId="{1C4F44DB-BAAA-4B27-95C6-13DF46D33D2F}">
      <dgm:prSet/>
      <dgm:spPr/>
      <dgm:t>
        <a:bodyPr/>
        <a:lstStyle/>
        <a:p>
          <a:pPr algn="ctr"/>
          <a:endParaRPr lang="en-GB" sz="2000"/>
        </a:p>
      </dgm:t>
    </dgm:pt>
    <dgm:pt modelId="{1592E9D7-155C-484F-BC48-074F682CB6F3}" type="sibTrans" cxnId="{1C4F44DB-BAAA-4B27-95C6-13DF46D33D2F}">
      <dgm:prSet/>
      <dgm:spPr/>
      <dgm:t>
        <a:bodyPr/>
        <a:lstStyle/>
        <a:p>
          <a:pPr algn="ctr"/>
          <a:endParaRPr lang="en-GB" sz="2000"/>
        </a:p>
      </dgm:t>
    </dgm:pt>
    <dgm:pt modelId="{5F1C48E8-0E0E-43BF-B592-460AF305B74F}">
      <dgm:prSet custT="1"/>
      <dgm:spPr/>
      <dgm:t>
        <a:bodyPr/>
        <a:lstStyle/>
        <a:p>
          <a:pPr algn="ctr"/>
          <a:r>
            <a:rPr lang="en-GB" sz="2000" dirty="0" smtClean="0">
              <a:solidFill>
                <a:schemeClr val="bg1"/>
              </a:solidFill>
              <a:latin typeface="Segoe UI Light" pitchFamily="34" charset="0"/>
            </a:rPr>
            <a:t>Apache 2.0 license</a:t>
          </a:r>
          <a:endParaRPr lang="en-GB" sz="2000" dirty="0">
            <a:solidFill>
              <a:schemeClr val="bg1"/>
            </a:solidFill>
            <a:latin typeface="Segoe UI Light" pitchFamily="34" charset="0"/>
          </a:endParaRPr>
        </a:p>
      </dgm:t>
    </dgm:pt>
    <dgm:pt modelId="{07006D22-8EC0-494A-930A-6C60DC14E0E1}" type="parTrans" cxnId="{A9EED03C-86FF-49AC-AF7B-E4F03771CCAF}">
      <dgm:prSet/>
      <dgm:spPr/>
      <dgm:t>
        <a:bodyPr/>
        <a:lstStyle/>
        <a:p>
          <a:pPr algn="ctr"/>
          <a:endParaRPr lang="en-GB" sz="2000"/>
        </a:p>
      </dgm:t>
    </dgm:pt>
    <dgm:pt modelId="{74274BF3-2D2A-4D13-97FA-6539BCB0F419}" type="sibTrans" cxnId="{A9EED03C-86FF-49AC-AF7B-E4F03771CCAF}">
      <dgm:prSet/>
      <dgm:spPr/>
      <dgm:t>
        <a:bodyPr/>
        <a:lstStyle/>
        <a:p>
          <a:pPr algn="ctr"/>
          <a:endParaRPr lang="en-GB" sz="2000"/>
        </a:p>
      </dgm:t>
    </dgm:pt>
    <dgm:pt modelId="{56517876-F61F-4EEC-AD9E-A6262A69FF4D}">
      <dgm:prSet custT="1"/>
      <dgm:spPr/>
      <dgm:t>
        <a:bodyPr/>
        <a:lstStyle/>
        <a:p>
          <a:pPr algn="ctr"/>
          <a:r>
            <a:rPr lang="en-GB" sz="2000" dirty="0" smtClean="0">
              <a:solidFill>
                <a:schemeClr val="bg1"/>
              </a:solidFill>
              <a:latin typeface="Segoe UI Light" pitchFamily="34" charset="0"/>
            </a:rPr>
            <a:t>Mac, Linux, Windows, Browser</a:t>
          </a:r>
          <a:r>
            <a:rPr lang="en-US" sz="2000" dirty="0" smtClean="0">
              <a:solidFill>
                <a:schemeClr val="bg1"/>
              </a:solidFill>
              <a:latin typeface="Segoe UI Light" pitchFamily="34" charset="0"/>
            </a:rPr>
            <a:t>s</a:t>
          </a:r>
          <a:endParaRPr lang="en-US" sz="2000" dirty="0">
            <a:solidFill>
              <a:schemeClr val="bg1"/>
            </a:solidFill>
            <a:latin typeface="Segoe UI Light" pitchFamily="34" charset="0"/>
          </a:endParaRPr>
        </a:p>
      </dgm:t>
    </dgm:pt>
    <dgm:pt modelId="{47479A95-3A1A-4151-8423-AB273F8AF4AA}" type="parTrans" cxnId="{CADCAA1E-1EAF-4D5C-8225-6650C1733747}">
      <dgm:prSet/>
      <dgm:spPr/>
      <dgm:t>
        <a:bodyPr/>
        <a:lstStyle/>
        <a:p>
          <a:pPr algn="ctr"/>
          <a:endParaRPr lang="en-GB" sz="2000"/>
        </a:p>
      </dgm:t>
    </dgm:pt>
    <dgm:pt modelId="{5B2EFE1C-0E0C-4341-B92A-EA59A02D41D8}" type="sibTrans" cxnId="{CADCAA1E-1EAF-4D5C-8225-6650C1733747}">
      <dgm:prSet/>
      <dgm:spPr/>
      <dgm:t>
        <a:bodyPr/>
        <a:lstStyle/>
        <a:p>
          <a:pPr algn="ctr"/>
          <a:endParaRPr lang="en-GB" sz="2000"/>
        </a:p>
      </dgm:t>
    </dgm:pt>
    <dgm:pt modelId="{DFDFB60B-D0CA-417C-B29C-46C4EA1E51EF}">
      <dgm:prSet custT="1"/>
      <dgm:spPr/>
      <dgm:t>
        <a:bodyPr/>
        <a:lstStyle/>
        <a:p>
          <a:pPr algn="ctr"/>
          <a:r>
            <a:rPr lang="en-GB" sz="2000" dirty="0" smtClean="0">
              <a:solidFill>
                <a:schemeClr val="bg1"/>
              </a:solidFill>
              <a:latin typeface="Segoe UI Light" pitchFamily="34" charset="0"/>
            </a:rPr>
            <a:t>Free Open-Source IDE Tooling with </a:t>
          </a:r>
          <a:r>
            <a:rPr lang="en-GB" sz="2000" dirty="0" err="1" smtClean="0">
              <a:solidFill>
                <a:schemeClr val="bg1"/>
              </a:solidFill>
              <a:latin typeface="Segoe UI Light" pitchFamily="34" charset="0"/>
            </a:rPr>
            <a:t>MonoDevelop</a:t>
          </a:r>
          <a:endParaRPr lang="en-US" sz="2000" dirty="0">
            <a:solidFill>
              <a:schemeClr val="bg1"/>
            </a:solidFill>
            <a:latin typeface="Segoe UI Light" pitchFamily="34" charset="0"/>
          </a:endParaRPr>
        </a:p>
      </dgm:t>
    </dgm:pt>
    <dgm:pt modelId="{3BB44CB3-FB37-44B7-AD20-C79A45ACAB31}" type="parTrans" cxnId="{BEA16FB4-1F6F-4B50-B98B-9E49C2E27382}">
      <dgm:prSet/>
      <dgm:spPr/>
      <dgm:t>
        <a:bodyPr/>
        <a:lstStyle/>
        <a:p>
          <a:pPr algn="ctr"/>
          <a:endParaRPr lang="en-GB" sz="2000"/>
        </a:p>
      </dgm:t>
    </dgm:pt>
    <dgm:pt modelId="{FCD380F8-7C1C-4B99-82A1-1DDE764BC154}" type="sibTrans" cxnId="{BEA16FB4-1F6F-4B50-B98B-9E49C2E27382}">
      <dgm:prSet/>
      <dgm:spPr/>
      <dgm:t>
        <a:bodyPr/>
        <a:lstStyle/>
        <a:p>
          <a:pPr algn="ctr"/>
          <a:endParaRPr lang="en-GB" sz="2000"/>
        </a:p>
      </dgm:t>
    </dgm:pt>
    <dgm:pt modelId="{3E196BE5-953D-4242-B980-B1373BFD3238}">
      <dgm:prSet custT="1"/>
      <dgm:spPr/>
      <dgm:t>
        <a:bodyPr/>
        <a:lstStyle/>
        <a:p>
          <a:pPr algn="ctr"/>
          <a:r>
            <a:rPr lang="en-US" sz="2000" dirty="0" smtClean="0">
              <a:solidFill>
                <a:schemeClr val="bg1"/>
              </a:solidFill>
              <a:latin typeface="Segoe UI Light" pitchFamily="34" charset="0"/>
            </a:rPr>
            <a:t>F# 3.0 </a:t>
          </a:r>
          <a:r>
            <a:rPr lang="en-US" sz="2000" dirty="0" smtClean="0">
              <a:solidFill>
                <a:schemeClr val="bg1"/>
              </a:solidFill>
              <a:latin typeface="Segoe UI Light" pitchFamily="34" charset="0"/>
            </a:rPr>
            <a:t>now out</a:t>
          </a:r>
          <a:endParaRPr lang="en-US" sz="2000" dirty="0">
            <a:solidFill>
              <a:schemeClr val="bg1"/>
            </a:solidFill>
            <a:latin typeface="Segoe UI Light" pitchFamily="34" charset="0"/>
          </a:endParaRPr>
        </a:p>
      </dgm:t>
    </dgm:pt>
    <dgm:pt modelId="{6992CE92-98CC-4C74-B098-EC5B879AB665}" type="parTrans" cxnId="{E4B710BF-42C1-49AA-84A7-9BF62EB2D629}">
      <dgm:prSet/>
      <dgm:spPr/>
      <dgm:t>
        <a:bodyPr/>
        <a:lstStyle/>
        <a:p>
          <a:pPr algn="ctr"/>
          <a:endParaRPr lang="en-GB" sz="2000"/>
        </a:p>
      </dgm:t>
    </dgm:pt>
    <dgm:pt modelId="{EF9A6332-FD23-4AA3-A778-70CACA35CFBD}" type="sibTrans" cxnId="{E4B710BF-42C1-49AA-84A7-9BF62EB2D629}">
      <dgm:prSet/>
      <dgm:spPr/>
      <dgm:t>
        <a:bodyPr/>
        <a:lstStyle/>
        <a:p>
          <a:pPr algn="ctr"/>
          <a:endParaRPr lang="en-GB" sz="2000"/>
        </a:p>
      </dgm:t>
    </dgm:pt>
    <dgm:pt modelId="{EC5FFAC6-5FE8-4AE3-A433-2420BC7EC900}">
      <dgm:prSet phldrT="[Text]" custT="1"/>
      <dgm:spPr/>
      <dgm:t>
        <a:bodyPr/>
        <a:lstStyle/>
        <a:p>
          <a:pPr algn="ctr"/>
          <a:r>
            <a:rPr lang="en-US" sz="2000" u="sng" dirty="0" smtClean="0">
              <a:solidFill>
                <a:schemeClr val="bg1"/>
              </a:solidFill>
              <a:latin typeface="Segoe UI Light" pitchFamily="34" charset="0"/>
            </a:rPr>
            <a:t>github.com/</a:t>
          </a:r>
          <a:r>
            <a:rPr lang="en-US" sz="2000" u="sng" dirty="0" err="1" smtClean="0">
              <a:solidFill>
                <a:schemeClr val="bg1"/>
              </a:solidFill>
              <a:latin typeface="Segoe UI Light" pitchFamily="34" charset="0"/>
            </a:rPr>
            <a:t>fsharp</a:t>
          </a:r>
          <a:endParaRPr lang="en-GB" sz="2000" dirty="0">
            <a:solidFill>
              <a:schemeClr val="bg1"/>
            </a:solidFill>
          </a:endParaRPr>
        </a:p>
      </dgm:t>
    </dgm:pt>
    <dgm:pt modelId="{573EC461-CD28-4FDB-93E1-2623C68650C1}" type="parTrans" cxnId="{22004BFD-8A5C-47BD-9190-3880685E789E}">
      <dgm:prSet/>
      <dgm:spPr/>
      <dgm:t>
        <a:bodyPr/>
        <a:lstStyle/>
        <a:p>
          <a:pPr algn="ctr"/>
          <a:endParaRPr lang="en-GB" sz="2000"/>
        </a:p>
      </dgm:t>
    </dgm:pt>
    <dgm:pt modelId="{56AD10F6-9E82-4847-9BC9-5BF40FCC9A97}" type="sibTrans" cxnId="{22004BFD-8A5C-47BD-9190-3880685E789E}">
      <dgm:prSet/>
      <dgm:spPr/>
      <dgm:t>
        <a:bodyPr/>
        <a:lstStyle/>
        <a:p>
          <a:pPr algn="ctr"/>
          <a:endParaRPr lang="en-GB" sz="2000"/>
        </a:p>
      </dgm:t>
    </dgm:pt>
    <dgm:pt modelId="{EC8670A7-A393-4B5D-8FC9-E51E8B83309F}" type="pres">
      <dgm:prSet presAssocID="{0B365071-9F54-4E04-B0BF-859FAE4CAD14}" presName="diagram" presStyleCnt="0">
        <dgm:presLayoutVars>
          <dgm:dir/>
          <dgm:resizeHandles val="exact"/>
        </dgm:presLayoutVars>
      </dgm:prSet>
      <dgm:spPr/>
      <dgm:t>
        <a:bodyPr/>
        <a:lstStyle/>
        <a:p>
          <a:endParaRPr lang="en-GB"/>
        </a:p>
      </dgm:t>
    </dgm:pt>
    <dgm:pt modelId="{A6C8B2CB-895B-4E02-B23B-913D219A3E06}" type="pres">
      <dgm:prSet presAssocID="{4D03559D-4341-457C-9415-9474B1EA1828}" presName="node" presStyleLbl="node1" presStyleIdx="0" presStyleCnt="6">
        <dgm:presLayoutVars>
          <dgm:bulletEnabled val="1"/>
        </dgm:presLayoutVars>
      </dgm:prSet>
      <dgm:spPr/>
      <dgm:t>
        <a:bodyPr/>
        <a:lstStyle/>
        <a:p>
          <a:endParaRPr lang="en-GB"/>
        </a:p>
      </dgm:t>
    </dgm:pt>
    <dgm:pt modelId="{FF2CDA1F-3E77-4C82-A60C-77840111930D}" type="pres">
      <dgm:prSet presAssocID="{1592E9D7-155C-484F-BC48-074F682CB6F3}" presName="sibTrans" presStyleCnt="0"/>
      <dgm:spPr/>
    </dgm:pt>
    <dgm:pt modelId="{DF49E9E2-D1BE-4102-BB9B-72A0DEC024E4}" type="pres">
      <dgm:prSet presAssocID="{EC5FFAC6-5FE8-4AE3-A433-2420BC7EC900}" presName="node" presStyleLbl="node1" presStyleIdx="1" presStyleCnt="6">
        <dgm:presLayoutVars>
          <dgm:bulletEnabled val="1"/>
        </dgm:presLayoutVars>
      </dgm:prSet>
      <dgm:spPr/>
      <dgm:t>
        <a:bodyPr/>
        <a:lstStyle/>
        <a:p>
          <a:endParaRPr lang="en-GB"/>
        </a:p>
      </dgm:t>
    </dgm:pt>
    <dgm:pt modelId="{8B6F593D-9CFB-4D46-8D7F-5152AF654BA2}" type="pres">
      <dgm:prSet presAssocID="{56AD10F6-9E82-4847-9BC9-5BF40FCC9A97}" presName="sibTrans" presStyleCnt="0"/>
      <dgm:spPr/>
    </dgm:pt>
    <dgm:pt modelId="{D437A6F3-3ED5-46BE-9A1F-F98E04B24349}" type="pres">
      <dgm:prSet presAssocID="{5F1C48E8-0E0E-43BF-B592-460AF305B74F}" presName="node" presStyleLbl="node1" presStyleIdx="2" presStyleCnt="6">
        <dgm:presLayoutVars>
          <dgm:bulletEnabled val="1"/>
        </dgm:presLayoutVars>
      </dgm:prSet>
      <dgm:spPr/>
      <dgm:t>
        <a:bodyPr/>
        <a:lstStyle/>
        <a:p>
          <a:endParaRPr lang="en-GB"/>
        </a:p>
      </dgm:t>
    </dgm:pt>
    <dgm:pt modelId="{E4342583-A13C-4E1E-ADF6-62B4A37FB798}" type="pres">
      <dgm:prSet presAssocID="{74274BF3-2D2A-4D13-97FA-6539BCB0F419}" presName="sibTrans" presStyleCnt="0"/>
      <dgm:spPr/>
    </dgm:pt>
    <dgm:pt modelId="{BACDA856-ECDB-4406-9C4E-00D54B0981AF}" type="pres">
      <dgm:prSet presAssocID="{56517876-F61F-4EEC-AD9E-A6262A69FF4D}" presName="node" presStyleLbl="node1" presStyleIdx="3" presStyleCnt="6">
        <dgm:presLayoutVars>
          <dgm:bulletEnabled val="1"/>
        </dgm:presLayoutVars>
      </dgm:prSet>
      <dgm:spPr/>
      <dgm:t>
        <a:bodyPr/>
        <a:lstStyle/>
        <a:p>
          <a:endParaRPr lang="en-GB"/>
        </a:p>
      </dgm:t>
    </dgm:pt>
    <dgm:pt modelId="{B74B6256-3C71-4169-A0A4-831E0909233B}" type="pres">
      <dgm:prSet presAssocID="{5B2EFE1C-0E0C-4341-B92A-EA59A02D41D8}" presName="sibTrans" presStyleCnt="0"/>
      <dgm:spPr/>
    </dgm:pt>
    <dgm:pt modelId="{58AEAE5F-E53F-4AFE-A11A-BD88C03840E8}" type="pres">
      <dgm:prSet presAssocID="{DFDFB60B-D0CA-417C-B29C-46C4EA1E51EF}" presName="node" presStyleLbl="node1" presStyleIdx="4" presStyleCnt="6">
        <dgm:presLayoutVars>
          <dgm:bulletEnabled val="1"/>
        </dgm:presLayoutVars>
      </dgm:prSet>
      <dgm:spPr/>
      <dgm:t>
        <a:bodyPr/>
        <a:lstStyle/>
        <a:p>
          <a:endParaRPr lang="en-GB"/>
        </a:p>
      </dgm:t>
    </dgm:pt>
    <dgm:pt modelId="{1C60EF90-B2D9-4067-B864-42EFD10F9447}" type="pres">
      <dgm:prSet presAssocID="{FCD380F8-7C1C-4B99-82A1-1DDE764BC154}" presName="sibTrans" presStyleCnt="0"/>
      <dgm:spPr/>
    </dgm:pt>
    <dgm:pt modelId="{D6F86E6B-1D2A-4B48-91FA-D896350C903A}" type="pres">
      <dgm:prSet presAssocID="{3E196BE5-953D-4242-B980-B1373BFD3238}" presName="node" presStyleLbl="node1" presStyleIdx="5" presStyleCnt="6">
        <dgm:presLayoutVars>
          <dgm:bulletEnabled val="1"/>
        </dgm:presLayoutVars>
      </dgm:prSet>
      <dgm:spPr/>
      <dgm:t>
        <a:bodyPr/>
        <a:lstStyle/>
        <a:p>
          <a:endParaRPr lang="en-GB"/>
        </a:p>
      </dgm:t>
    </dgm:pt>
  </dgm:ptLst>
  <dgm:cxnLst>
    <dgm:cxn modelId="{A9EED03C-86FF-49AC-AF7B-E4F03771CCAF}" srcId="{0B365071-9F54-4E04-B0BF-859FAE4CAD14}" destId="{5F1C48E8-0E0E-43BF-B592-460AF305B74F}" srcOrd="2" destOrd="0" parTransId="{07006D22-8EC0-494A-930A-6C60DC14E0E1}" sibTransId="{74274BF3-2D2A-4D13-97FA-6539BCB0F419}"/>
    <dgm:cxn modelId="{1A90D350-820A-4E14-8E07-884DEF39B473}" type="presOf" srcId="{56517876-F61F-4EEC-AD9E-A6262A69FF4D}" destId="{BACDA856-ECDB-4406-9C4E-00D54B0981AF}" srcOrd="0" destOrd="0" presId="urn:microsoft.com/office/officeart/2005/8/layout/default"/>
    <dgm:cxn modelId="{42E45E82-795B-4E1A-8F9E-2BEB22C91727}" type="presOf" srcId="{DFDFB60B-D0CA-417C-B29C-46C4EA1E51EF}" destId="{58AEAE5F-E53F-4AFE-A11A-BD88C03840E8}" srcOrd="0" destOrd="0" presId="urn:microsoft.com/office/officeart/2005/8/layout/default"/>
    <dgm:cxn modelId="{773630BE-C571-4BE9-AA1D-49AC20A85D7B}" type="presOf" srcId="{4D03559D-4341-457C-9415-9474B1EA1828}" destId="{A6C8B2CB-895B-4E02-B23B-913D219A3E06}" srcOrd="0" destOrd="0" presId="urn:microsoft.com/office/officeart/2005/8/layout/default"/>
    <dgm:cxn modelId="{1C4F44DB-BAAA-4B27-95C6-13DF46D33D2F}" srcId="{0B365071-9F54-4E04-B0BF-859FAE4CAD14}" destId="{4D03559D-4341-457C-9415-9474B1EA1828}" srcOrd="0" destOrd="0" parTransId="{8F0E1D64-B50B-493C-A37B-9C82B1DDCE37}" sibTransId="{1592E9D7-155C-484F-BC48-074F682CB6F3}"/>
    <dgm:cxn modelId="{0FEC3034-32D3-40BC-A134-473A966865F6}" type="presOf" srcId="{3E196BE5-953D-4242-B980-B1373BFD3238}" destId="{D6F86E6B-1D2A-4B48-91FA-D896350C903A}" srcOrd="0" destOrd="0" presId="urn:microsoft.com/office/officeart/2005/8/layout/default"/>
    <dgm:cxn modelId="{BEA16FB4-1F6F-4B50-B98B-9E49C2E27382}" srcId="{0B365071-9F54-4E04-B0BF-859FAE4CAD14}" destId="{DFDFB60B-D0CA-417C-B29C-46C4EA1E51EF}" srcOrd="4" destOrd="0" parTransId="{3BB44CB3-FB37-44B7-AD20-C79A45ACAB31}" sibTransId="{FCD380F8-7C1C-4B99-82A1-1DDE764BC154}"/>
    <dgm:cxn modelId="{4214BDC4-AE7B-4F49-9128-53BC5763BAD0}" type="presOf" srcId="{5F1C48E8-0E0E-43BF-B592-460AF305B74F}" destId="{D437A6F3-3ED5-46BE-9A1F-F98E04B24349}" srcOrd="0" destOrd="0" presId="urn:microsoft.com/office/officeart/2005/8/layout/default"/>
    <dgm:cxn modelId="{058F97E0-667D-4023-BFAB-60DD62322E3F}" type="presOf" srcId="{0B365071-9F54-4E04-B0BF-859FAE4CAD14}" destId="{EC8670A7-A393-4B5D-8FC9-E51E8B83309F}" srcOrd="0" destOrd="0" presId="urn:microsoft.com/office/officeart/2005/8/layout/default"/>
    <dgm:cxn modelId="{22004BFD-8A5C-47BD-9190-3880685E789E}" srcId="{0B365071-9F54-4E04-B0BF-859FAE4CAD14}" destId="{EC5FFAC6-5FE8-4AE3-A433-2420BC7EC900}" srcOrd="1" destOrd="0" parTransId="{573EC461-CD28-4FDB-93E1-2623C68650C1}" sibTransId="{56AD10F6-9E82-4847-9BC9-5BF40FCC9A97}"/>
    <dgm:cxn modelId="{DAD439C1-4CCD-4301-9CFF-C6F384F15C8F}" type="presOf" srcId="{EC5FFAC6-5FE8-4AE3-A433-2420BC7EC900}" destId="{DF49E9E2-D1BE-4102-BB9B-72A0DEC024E4}" srcOrd="0" destOrd="0" presId="urn:microsoft.com/office/officeart/2005/8/layout/default"/>
    <dgm:cxn modelId="{CADCAA1E-1EAF-4D5C-8225-6650C1733747}" srcId="{0B365071-9F54-4E04-B0BF-859FAE4CAD14}" destId="{56517876-F61F-4EEC-AD9E-A6262A69FF4D}" srcOrd="3" destOrd="0" parTransId="{47479A95-3A1A-4151-8423-AB273F8AF4AA}" sibTransId="{5B2EFE1C-0E0C-4341-B92A-EA59A02D41D8}"/>
    <dgm:cxn modelId="{E4B710BF-42C1-49AA-84A7-9BF62EB2D629}" srcId="{0B365071-9F54-4E04-B0BF-859FAE4CAD14}" destId="{3E196BE5-953D-4242-B980-B1373BFD3238}" srcOrd="5" destOrd="0" parTransId="{6992CE92-98CC-4C74-B098-EC5B879AB665}" sibTransId="{EF9A6332-FD23-4AA3-A778-70CACA35CFBD}"/>
    <dgm:cxn modelId="{A89F5788-7339-4754-89F9-423BF8DB4514}" type="presParOf" srcId="{EC8670A7-A393-4B5D-8FC9-E51E8B83309F}" destId="{A6C8B2CB-895B-4E02-B23B-913D219A3E06}" srcOrd="0" destOrd="0" presId="urn:microsoft.com/office/officeart/2005/8/layout/default"/>
    <dgm:cxn modelId="{BD85F4D9-E73F-4E23-937E-ED2DA02725C1}" type="presParOf" srcId="{EC8670A7-A393-4B5D-8FC9-E51E8B83309F}" destId="{FF2CDA1F-3E77-4C82-A60C-77840111930D}" srcOrd="1" destOrd="0" presId="urn:microsoft.com/office/officeart/2005/8/layout/default"/>
    <dgm:cxn modelId="{FD90C1D9-E6D3-47E8-B3A4-A2DED3759F78}" type="presParOf" srcId="{EC8670A7-A393-4B5D-8FC9-E51E8B83309F}" destId="{DF49E9E2-D1BE-4102-BB9B-72A0DEC024E4}" srcOrd="2" destOrd="0" presId="urn:microsoft.com/office/officeart/2005/8/layout/default"/>
    <dgm:cxn modelId="{4DB59CB3-696E-4FE7-90F3-9CE784E0FC17}" type="presParOf" srcId="{EC8670A7-A393-4B5D-8FC9-E51E8B83309F}" destId="{8B6F593D-9CFB-4D46-8D7F-5152AF654BA2}" srcOrd="3" destOrd="0" presId="urn:microsoft.com/office/officeart/2005/8/layout/default"/>
    <dgm:cxn modelId="{FEB4AF96-EA29-473A-8B06-D6666B921AB0}" type="presParOf" srcId="{EC8670A7-A393-4B5D-8FC9-E51E8B83309F}" destId="{D437A6F3-3ED5-46BE-9A1F-F98E04B24349}" srcOrd="4" destOrd="0" presId="urn:microsoft.com/office/officeart/2005/8/layout/default"/>
    <dgm:cxn modelId="{2E398843-F282-462D-85A1-E1ECD09A25C2}" type="presParOf" srcId="{EC8670A7-A393-4B5D-8FC9-E51E8B83309F}" destId="{E4342583-A13C-4E1E-ADF6-62B4A37FB798}" srcOrd="5" destOrd="0" presId="urn:microsoft.com/office/officeart/2005/8/layout/default"/>
    <dgm:cxn modelId="{F7EF32F1-8FCB-4BAC-AC3A-7939A1DE4C23}" type="presParOf" srcId="{EC8670A7-A393-4B5D-8FC9-E51E8B83309F}" destId="{BACDA856-ECDB-4406-9C4E-00D54B0981AF}" srcOrd="6" destOrd="0" presId="urn:microsoft.com/office/officeart/2005/8/layout/default"/>
    <dgm:cxn modelId="{05AC6864-20A7-4174-A773-E435CADDB471}" type="presParOf" srcId="{EC8670A7-A393-4B5D-8FC9-E51E8B83309F}" destId="{B74B6256-3C71-4169-A0A4-831E0909233B}" srcOrd="7" destOrd="0" presId="urn:microsoft.com/office/officeart/2005/8/layout/default"/>
    <dgm:cxn modelId="{92169910-4580-49E3-867F-3AE108144767}" type="presParOf" srcId="{EC8670A7-A393-4B5D-8FC9-E51E8B83309F}" destId="{58AEAE5F-E53F-4AFE-A11A-BD88C03840E8}" srcOrd="8" destOrd="0" presId="urn:microsoft.com/office/officeart/2005/8/layout/default"/>
    <dgm:cxn modelId="{999D6CB2-F748-465C-97A6-642CD48FC62C}" type="presParOf" srcId="{EC8670A7-A393-4B5D-8FC9-E51E8B83309F}" destId="{1C60EF90-B2D9-4067-B864-42EFD10F9447}" srcOrd="9" destOrd="0" presId="urn:microsoft.com/office/officeart/2005/8/layout/default"/>
    <dgm:cxn modelId="{FF611958-45F0-4E5D-A2C8-765C78FC95A0}" type="presParOf" srcId="{EC8670A7-A393-4B5D-8FC9-E51E8B83309F}" destId="{D6F86E6B-1D2A-4B48-91FA-D896350C9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2F99239-ADAA-43C4-A157-005E3A681CB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A216A04D-80BF-4D62-86B8-B2A727123A9B}">
      <dgm:prSet/>
      <dgm:spPr/>
      <dgm:t>
        <a:bodyPr/>
        <a:lstStyle/>
        <a:p>
          <a:pPr rtl="0"/>
          <a:r>
            <a:rPr lang="en-GB" b="0" baseline="0" dirty="0" smtClean="0"/>
            <a:t>Part 1 – Summary</a:t>
          </a:r>
          <a:br>
            <a:rPr lang="en-GB" b="0" baseline="0" dirty="0" smtClean="0"/>
          </a:br>
          <a:r>
            <a:rPr lang="en-GB" b="0" baseline="0" dirty="0" smtClean="0"/>
            <a:t/>
          </a:r>
          <a:br>
            <a:rPr lang="en-GB" b="0" baseline="0" dirty="0" smtClean="0"/>
          </a:br>
          <a:r>
            <a:rPr lang="en-GB" b="0" baseline="0" dirty="0" smtClean="0"/>
            <a:t>At MSR our job is to take languages forward</a:t>
          </a:r>
          <a:br>
            <a:rPr lang="en-GB" b="0" baseline="0" dirty="0" smtClean="0"/>
          </a:br>
          <a:r>
            <a:rPr lang="en-GB" b="0" baseline="0" dirty="0" smtClean="0"/>
            <a:t/>
          </a:r>
          <a:br>
            <a:rPr lang="en-GB" b="0" baseline="0" dirty="0" smtClean="0"/>
          </a:br>
          <a:r>
            <a:rPr lang="en-GB" b="0" baseline="0" dirty="0" smtClean="0"/>
            <a:t>F# </a:t>
          </a:r>
          <a:r>
            <a:rPr lang="en-GB" b="0" baseline="0" dirty="0" smtClean="0"/>
            <a:t>2.0 focused on analytical programming</a:t>
          </a:r>
          <a:r>
            <a:rPr lang="en-GB" b="0" baseline="0" dirty="0" smtClean="0"/>
            <a:t/>
          </a:r>
          <a:br>
            <a:rPr lang="en-GB" b="0" baseline="0" dirty="0" smtClean="0"/>
          </a:br>
          <a:r>
            <a:rPr lang="en-GB" b="0" baseline="0" dirty="0" smtClean="0"/>
            <a:t/>
          </a:r>
          <a:br>
            <a:rPr lang="en-GB" b="0" baseline="0" dirty="0" smtClean="0"/>
          </a:br>
          <a:r>
            <a:rPr lang="en-GB" b="0" baseline="0" dirty="0" smtClean="0"/>
            <a:t>F# 3.0 focuses on information integration</a:t>
          </a:r>
          <a:br>
            <a:rPr lang="en-GB" b="0" baseline="0" dirty="0" smtClean="0"/>
          </a:br>
          <a:endParaRPr lang="en-GB" dirty="0"/>
        </a:p>
      </dgm:t>
    </dgm:pt>
    <dgm:pt modelId="{131BBCE9-704E-4021-B2EB-F3CCA79DB00A}" type="parTrans" cxnId="{6C01342D-527A-4C9F-967D-7445119AB4BE}">
      <dgm:prSet/>
      <dgm:spPr/>
      <dgm:t>
        <a:bodyPr/>
        <a:lstStyle/>
        <a:p>
          <a:endParaRPr lang="en-GB"/>
        </a:p>
      </dgm:t>
    </dgm:pt>
    <dgm:pt modelId="{40B28B7A-EC54-4DBA-A422-75C24B31A63E}" type="sibTrans" cxnId="{6C01342D-527A-4C9F-967D-7445119AB4BE}">
      <dgm:prSet/>
      <dgm:spPr/>
      <dgm:t>
        <a:bodyPr/>
        <a:lstStyle/>
        <a:p>
          <a:endParaRPr lang="en-GB"/>
        </a:p>
      </dgm:t>
    </dgm:pt>
    <dgm:pt modelId="{91A33E2A-D1D0-4231-8717-5CDCD49B25D5}" type="pres">
      <dgm:prSet presAssocID="{D2F99239-ADAA-43C4-A157-005E3A681CB1}" presName="hierChild1" presStyleCnt="0">
        <dgm:presLayoutVars>
          <dgm:orgChart val="1"/>
          <dgm:chPref val="1"/>
          <dgm:dir/>
          <dgm:animOne val="branch"/>
          <dgm:animLvl val="lvl"/>
          <dgm:resizeHandles/>
        </dgm:presLayoutVars>
      </dgm:prSet>
      <dgm:spPr/>
      <dgm:t>
        <a:bodyPr/>
        <a:lstStyle/>
        <a:p>
          <a:endParaRPr lang="en-GB"/>
        </a:p>
      </dgm:t>
    </dgm:pt>
    <dgm:pt modelId="{EC837B64-DE45-4E50-8C2C-55AE32D7C12D}" type="pres">
      <dgm:prSet presAssocID="{A216A04D-80BF-4D62-86B8-B2A727123A9B}" presName="hierRoot1" presStyleCnt="0">
        <dgm:presLayoutVars>
          <dgm:hierBranch val="init"/>
        </dgm:presLayoutVars>
      </dgm:prSet>
      <dgm:spPr/>
    </dgm:pt>
    <dgm:pt modelId="{DF7F3701-3B15-4256-8990-8E139077E4E7}" type="pres">
      <dgm:prSet presAssocID="{A216A04D-80BF-4D62-86B8-B2A727123A9B}" presName="rootComposite1" presStyleCnt="0"/>
      <dgm:spPr/>
    </dgm:pt>
    <dgm:pt modelId="{441A4C77-5D4C-4807-A0F2-8C51A874502C}" type="pres">
      <dgm:prSet presAssocID="{A216A04D-80BF-4D62-86B8-B2A727123A9B}" presName="rootText1" presStyleLbl="node0" presStyleIdx="0" presStyleCnt="1">
        <dgm:presLayoutVars>
          <dgm:chPref val="3"/>
        </dgm:presLayoutVars>
      </dgm:prSet>
      <dgm:spPr/>
      <dgm:t>
        <a:bodyPr/>
        <a:lstStyle/>
        <a:p>
          <a:endParaRPr lang="en-GB"/>
        </a:p>
      </dgm:t>
    </dgm:pt>
    <dgm:pt modelId="{F71A6357-7DE9-49EE-A9CA-84DD1E391A6B}" type="pres">
      <dgm:prSet presAssocID="{A216A04D-80BF-4D62-86B8-B2A727123A9B}" presName="rootConnector1" presStyleLbl="node1" presStyleIdx="0" presStyleCnt="0"/>
      <dgm:spPr/>
      <dgm:t>
        <a:bodyPr/>
        <a:lstStyle/>
        <a:p>
          <a:endParaRPr lang="en-GB"/>
        </a:p>
      </dgm:t>
    </dgm:pt>
    <dgm:pt modelId="{A15BC738-6B89-4ACD-A2E2-C42E90B84D27}" type="pres">
      <dgm:prSet presAssocID="{A216A04D-80BF-4D62-86B8-B2A727123A9B}" presName="hierChild2" presStyleCnt="0"/>
      <dgm:spPr/>
    </dgm:pt>
    <dgm:pt modelId="{5520E438-8FCE-4AB0-819A-6FFF19C97AC4}" type="pres">
      <dgm:prSet presAssocID="{A216A04D-80BF-4D62-86B8-B2A727123A9B}" presName="hierChild3" presStyleCnt="0"/>
      <dgm:spPr/>
    </dgm:pt>
  </dgm:ptLst>
  <dgm:cxnLst>
    <dgm:cxn modelId="{E6DD0740-7312-46BD-879F-A5660877D76D}" type="presOf" srcId="{A216A04D-80BF-4D62-86B8-B2A727123A9B}" destId="{F71A6357-7DE9-49EE-A9CA-84DD1E391A6B}" srcOrd="1" destOrd="0" presId="urn:microsoft.com/office/officeart/2005/8/layout/orgChart1"/>
    <dgm:cxn modelId="{57C0D671-803E-4965-BA90-4B5B2BAEE5BB}" type="presOf" srcId="{D2F99239-ADAA-43C4-A157-005E3A681CB1}" destId="{91A33E2A-D1D0-4231-8717-5CDCD49B25D5}" srcOrd="0" destOrd="0" presId="urn:microsoft.com/office/officeart/2005/8/layout/orgChart1"/>
    <dgm:cxn modelId="{6C01342D-527A-4C9F-967D-7445119AB4BE}" srcId="{D2F99239-ADAA-43C4-A157-005E3A681CB1}" destId="{A216A04D-80BF-4D62-86B8-B2A727123A9B}" srcOrd="0" destOrd="0" parTransId="{131BBCE9-704E-4021-B2EB-F3CCA79DB00A}" sibTransId="{40B28B7A-EC54-4DBA-A422-75C24B31A63E}"/>
    <dgm:cxn modelId="{D52D00B3-967E-46F4-A968-24C9EBA6EE07}" type="presOf" srcId="{A216A04D-80BF-4D62-86B8-B2A727123A9B}" destId="{441A4C77-5D4C-4807-A0F2-8C51A874502C}" srcOrd="0" destOrd="0" presId="urn:microsoft.com/office/officeart/2005/8/layout/orgChart1"/>
    <dgm:cxn modelId="{EC74330B-7234-43A3-8F1B-0B30B42972D6}" type="presParOf" srcId="{91A33E2A-D1D0-4231-8717-5CDCD49B25D5}" destId="{EC837B64-DE45-4E50-8C2C-55AE32D7C12D}" srcOrd="0" destOrd="0" presId="urn:microsoft.com/office/officeart/2005/8/layout/orgChart1"/>
    <dgm:cxn modelId="{CE2E334A-E318-4B12-A2D7-F309CACB074E}" type="presParOf" srcId="{EC837B64-DE45-4E50-8C2C-55AE32D7C12D}" destId="{DF7F3701-3B15-4256-8990-8E139077E4E7}" srcOrd="0" destOrd="0" presId="urn:microsoft.com/office/officeart/2005/8/layout/orgChart1"/>
    <dgm:cxn modelId="{E74FD242-7EF4-4B26-8F82-52D95EE1E851}" type="presParOf" srcId="{DF7F3701-3B15-4256-8990-8E139077E4E7}" destId="{441A4C77-5D4C-4807-A0F2-8C51A874502C}" srcOrd="0" destOrd="0" presId="urn:microsoft.com/office/officeart/2005/8/layout/orgChart1"/>
    <dgm:cxn modelId="{6EC58C3F-B2D7-4186-8731-36827D5E3A3C}" type="presParOf" srcId="{DF7F3701-3B15-4256-8990-8E139077E4E7}" destId="{F71A6357-7DE9-49EE-A9CA-84DD1E391A6B}" srcOrd="1" destOrd="0" presId="urn:microsoft.com/office/officeart/2005/8/layout/orgChart1"/>
    <dgm:cxn modelId="{3307B61B-1FFD-4766-BFC4-E5B33DBBABEE}" type="presParOf" srcId="{EC837B64-DE45-4E50-8C2C-55AE32D7C12D}" destId="{A15BC738-6B89-4ACD-A2E2-C42E90B84D27}" srcOrd="1" destOrd="0" presId="urn:microsoft.com/office/officeart/2005/8/layout/orgChart1"/>
    <dgm:cxn modelId="{F621222F-6688-4984-97C8-C54381F0368E}" type="presParOf" srcId="{EC837B64-DE45-4E50-8C2C-55AE32D7C12D}" destId="{5520E438-8FCE-4AB0-819A-6FFF19C97AC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2F99239-ADAA-43C4-A157-005E3A681CB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A216A04D-80BF-4D62-86B8-B2A727123A9B}">
      <dgm:prSet custT="1"/>
      <dgm:spPr/>
      <dgm:t>
        <a:bodyPr/>
        <a:lstStyle/>
        <a:p>
          <a:pPr rtl="0"/>
          <a:r>
            <a:rPr lang="en-GB" sz="2800" b="1" baseline="0" dirty="0" smtClean="0"/>
            <a:t>Summary</a:t>
          </a:r>
          <a:br>
            <a:rPr lang="en-GB" sz="2800" b="1" baseline="0" dirty="0" smtClean="0"/>
          </a:br>
          <a:r>
            <a:rPr lang="en-GB" sz="2800" b="1" baseline="0" dirty="0" smtClean="0"/>
            <a:t/>
          </a:r>
          <a:br>
            <a:rPr lang="en-GB" sz="2800" b="1" baseline="0" dirty="0" smtClean="0"/>
          </a:br>
          <a:r>
            <a:rPr lang="en-GB" sz="2800" b="0" baseline="0" dirty="0" smtClean="0"/>
            <a:t>Internet/enterprise-scale information sources need typed languages that </a:t>
          </a:r>
          <a:r>
            <a:rPr lang="en-GB" sz="2800" b="0" dirty="0" smtClean="0">
              <a:solidFill>
                <a:schemeClr val="tx1"/>
              </a:solidFill>
              <a:latin typeface="Candara" pitchFamily="34" charset="0"/>
            </a:rPr>
            <a:t>scale</a:t>
          </a:r>
          <a:r>
            <a:rPr lang="en-GB" sz="2800" b="1" dirty="0" smtClean="0">
              <a:solidFill>
                <a:schemeClr val="tx1"/>
              </a:solidFill>
              <a:latin typeface="Candara" pitchFamily="34" charset="0"/>
            </a:rPr>
            <a:t/>
          </a:r>
          <a:br>
            <a:rPr lang="en-GB" sz="2800" b="1" dirty="0" smtClean="0">
              <a:solidFill>
                <a:schemeClr val="tx1"/>
              </a:solidFill>
              <a:latin typeface="Candara" pitchFamily="34" charset="0"/>
            </a:rPr>
          </a:br>
          <a:endParaRPr lang="en-GB" sz="2000" b="1" dirty="0" smtClean="0">
            <a:solidFill>
              <a:schemeClr val="tx1"/>
            </a:solidFill>
            <a:latin typeface="Candara" pitchFamily="34" charset="0"/>
          </a:endParaRPr>
        </a:p>
        <a:p>
          <a:pPr rtl="0"/>
          <a:r>
            <a:rPr lang="en-GB" sz="2800" b="0" dirty="0" smtClean="0">
              <a:solidFill>
                <a:schemeClr val="tx1"/>
              </a:solidFill>
              <a:latin typeface="Candara" pitchFamily="34" charset="0"/>
            </a:rPr>
            <a:t>Type provision changes how we think about contextualized programming languages</a:t>
          </a:r>
        </a:p>
        <a:p>
          <a:pPr rtl="0"/>
          <a:endParaRPr lang="en-GB" sz="1800" b="0" dirty="0" smtClean="0">
            <a:solidFill>
              <a:schemeClr val="tx1"/>
            </a:solidFill>
            <a:latin typeface="Candara" pitchFamily="34" charset="0"/>
          </a:endParaRPr>
        </a:p>
        <a:p>
          <a:pPr rtl="0"/>
          <a:r>
            <a:rPr lang="en-GB" sz="2800" b="0" dirty="0" smtClean="0">
              <a:solidFill>
                <a:schemeClr val="tx1"/>
              </a:solidFill>
              <a:latin typeface="Candara" pitchFamily="34" charset="0"/>
            </a:rPr>
            <a:t>Many open applied research challenges</a:t>
          </a:r>
        </a:p>
      </dgm:t>
    </dgm:pt>
    <dgm:pt modelId="{131BBCE9-704E-4021-B2EB-F3CCA79DB00A}" type="parTrans" cxnId="{6C01342D-527A-4C9F-967D-7445119AB4BE}">
      <dgm:prSet/>
      <dgm:spPr/>
      <dgm:t>
        <a:bodyPr/>
        <a:lstStyle/>
        <a:p>
          <a:endParaRPr lang="en-GB"/>
        </a:p>
      </dgm:t>
    </dgm:pt>
    <dgm:pt modelId="{40B28B7A-EC54-4DBA-A422-75C24B31A63E}" type="sibTrans" cxnId="{6C01342D-527A-4C9F-967D-7445119AB4BE}">
      <dgm:prSet/>
      <dgm:spPr/>
      <dgm:t>
        <a:bodyPr/>
        <a:lstStyle/>
        <a:p>
          <a:endParaRPr lang="en-GB"/>
        </a:p>
      </dgm:t>
    </dgm:pt>
    <dgm:pt modelId="{91A33E2A-D1D0-4231-8717-5CDCD49B25D5}" type="pres">
      <dgm:prSet presAssocID="{D2F99239-ADAA-43C4-A157-005E3A681CB1}" presName="hierChild1" presStyleCnt="0">
        <dgm:presLayoutVars>
          <dgm:orgChart val="1"/>
          <dgm:chPref val="1"/>
          <dgm:dir/>
          <dgm:animOne val="branch"/>
          <dgm:animLvl val="lvl"/>
          <dgm:resizeHandles/>
        </dgm:presLayoutVars>
      </dgm:prSet>
      <dgm:spPr/>
      <dgm:t>
        <a:bodyPr/>
        <a:lstStyle/>
        <a:p>
          <a:endParaRPr lang="en-GB"/>
        </a:p>
      </dgm:t>
    </dgm:pt>
    <dgm:pt modelId="{EC837B64-DE45-4E50-8C2C-55AE32D7C12D}" type="pres">
      <dgm:prSet presAssocID="{A216A04D-80BF-4D62-86B8-B2A727123A9B}" presName="hierRoot1" presStyleCnt="0">
        <dgm:presLayoutVars>
          <dgm:hierBranch val="init"/>
        </dgm:presLayoutVars>
      </dgm:prSet>
      <dgm:spPr/>
    </dgm:pt>
    <dgm:pt modelId="{DF7F3701-3B15-4256-8990-8E139077E4E7}" type="pres">
      <dgm:prSet presAssocID="{A216A04D-80BF-4D62-86B8-B2A727123A9B}" presName="rootComposite1" presStyleCnt="0"/>
      <dgm:spPr/>
    </dgm:pt>
    <dgm:pt modelId="{441A4C77-5D4C-4807-A0F2-8C51A874502C}" type="pres">
      <dgm:prSet presAssocID="{A216A04D-80BF-4D62-86B8-B2A727123A9B}" presName="rootText1" presStyleLbl="node0" presStyleIdx="0" presStyleCnt="1" custScaleY="113142" custLinFactNeighborX="-114" custLinFactNeighborY="9775">
        <dgm:presLayoutVars>
          <dgm:chPref val="3"/>
        </dgm:presLayoutVars>
      </dgm:prSet>
      <dgm:spPr/>
      <dgm:t>
        <a:bodyPr/>
        <a:lstStyle/>
        <a:p>
          <a:endParaRPr lang="en-GB"/>
        </a:p>
      </dgm:t>
    </dgm:pt>
    <dgm:pt modelId="{F71A6357-7DE9-49EE-A9CA-84DD1E391A6B}" type="pres">
      <dgm:prSet presAssocID="{A216A04D-80BF-4D62-86B8-B2A727123A9B}" presName="rootConnector1" presStyleLbl="node1" presStyleIdx="0" presStyleCnt="0"/>
      <dgm:spPr/>
      <dgm:t>
        <a:bodyPr/>
        <a:lstStyle/>
        <a:p>
          <a:endParaRPr lang="en-GB"/>
        </a:p>
      </dgm:t>
    </dgm:pt>
    <dgm:pt modelId="{A15BC738-6B89-4ACD-A2E2-C42E90B84D27}" type="pres">
      <dgm:prSet presAssocID="{A216A04D-80BF-4D62-86B8-B2A727123A9B}" presName="hierChild2" presStyleCnt="0"/>
      <dgm:spPr/>
    </dgm:pt>
    <dgm:pt modelId="{5520E438-8FCE-4AB0-819A-6FFF19C97AC4}" type="pres">
      <dgm:prSet presAssocID="{A216A04D-80BF-4D62-86B8-B2A727123A9B}" presName="hierChild3" presStyleCnt="0"/>
      <dgm:spPr/>
    </dgm:pt>
  </dgm:ptLst>
  <dgm:cxnLst>
    <dgm:cxn modelId="{04EF22C5-403D-44E8-B2FB-86784B45C649}" type="presOf" srcId="{D2F99239-ADAA-43C4-A157-005E3A681CB1}" destId="{91A33E2A-D1D0-4231-8717-5CDCD49B25D5}" srcOrd="0" destOrd="0" presId="urn:microsoft.com/office/officeart/2005/8/layout/orgChart1"/>
    <dgm:cxn modelId="{2480FEF4-5744-474A-B128-697706695B99}" type="presOf" srcId="{A216A04D-80BF-4D62-86B8-B2A727123A9B}" destId="{441A4C77-5D4C-4807-A0F2-8C51A874502C}" srcOrd="0" destOrd="0" presId="urn:microsoft.com/office/officeart/2005/8/layout/orgChart1"/>
    <dgm:cxn modelId="{6C01342D-527A-4C9F-967D-7445119AB4BE}" srcId="{D2F99239-ADAA-43C4-A157-005E3A681CB1}" destId="{A216A04D-80BF-4D62-86B8-B2A727123A9B}" srcOrd="0" destOrd="0" parTransId="{131BBCE9-704E-4021-B2EB-F3CCA79DB00A}" sibTransId="{40B28B7A-EC54-4DBA-A422-75C24B31A63E}"/>
    <dgm:cxn modelId="{A3DA80A5-CE09-4074-9F6C-81C5EDDBD8E0}" type="presOf" srcId="{A216A04D-80BF-4D62-86B8-B2A727123A9B}" destId="{F71A6357-7DE9-49EE-A9CA-84DD1E391A6B}" srcOrd="1" destOrd="0" presId="urn:microsoft.com/office/officeart/2005/8/layout/orgChart1"/>
    <dgm:cxn modelId="{97B86F08-DBB0-44D3-8415-A970689E88EE}" type="presParOf" srcId="{91A33E2A-D1D0-4231-8717-5CDCD49B25D5}" destId="{EC837B64-DE45-4E50-8C2C-55AE32D7C12D}" srcOrd="0" destOrd="0" presId="urn:microsoft.com/office/officeart/2005/8/layout/orgChart1"/>
    <dgm:cxn modelId="{64B08292-6A76-409E-8447-19880C51C2B2}" type="presParOf" srcId="{EC837B64-DE45-4E50-8C2C-55AE32D7C12D}" destId="{DF7F3701-3B15-4256-8990-8E139077E4E7}" srcOrd="0" destOrd="0" presId="urn:microsoft.com/office/officeart/2005/8/layout/orgChart1"/>
    <dgm:cxn modelId="{F41AF062-722A-4DD1-9BC6-4495D8AE4A92}" type="presParOf" srcId="{DF7F3701-3B15-4256-8990-8E139077E4E7}" destId="{441A4C77-5D4C-4807-A0F2-8C51A874502C}" srcOrd="0" destOrd="0" presId="urn:microsoft.com/office/officeart/2005/8/layout/orgChart1"/>
    <dgm:cxn modelId="{3834E402-03FB-423B-8A2F-41D7A1776A20}" type="presParOf" srcId="{DF7F3701-3B15-4256-8990-8E139077E4E7}" destId="{F71A6357-7DE9-49EE-A9CA-84DD1E391A6B}" srcOrd="1" destOrd="0" presId="urn:microsoft.com/office/officeart/2005/8/layout/orgChart1"/>
    <dgm:cxn modelId="{D29C9FA0-0A09-4B73-9423-23F17D72A63F}" type="presParOf" srcId="{EC837B64-DE45-4E50-8C2C-55AE32D7C12D}" destId="{A15BC738-6B89-4ACD-A2E2-C42E90B84D27}" srcOrd="1" destOrd="0" presId="urn:microsoft.com/office/officeart/2005/8/layout/orgChart1"/>
    <dgm:cxn modelId="{E432DE66-24A8-4BDE-97DB-B7C524D09F19}" type="presParOf" srcId="{EC837B64-DE45-4E50-8C2C-55AE32D7C12D}" destId="{5520E438-8FCE-4AB0-819A-6FFF19C97AC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2CA5F6CE-2EAA-4812-99FC-45B0E7658969}">
      <dgm:prSet custT="1"/>
      <dgm:spPr/>
      <dgm:t>
        <a:bodyPr lIns="36000" rIns="0"/>
        <a:lstStyle/>
        <a:p>
          <a:pPr rtl="0"/>
          <a:r>
            <a:rPr lang="en-GB" sz="2000" dirty="0" smtClean="0"/>
            <a:t>Γ</a:t>
          </a:r>
          <a:r>
            <a:rPr lang="en-GB" sz="2000" baseline="-25000" dirty="0" smtClean="0"/>
            <a:t>0 </a:t>
          </a:r>
          <a:r>
            <a:rPr lang="en-GB" sz="2000" dirty="0" smtClean="0"/>
            <a:t>is the ever-growing ocean of digital reality around us  </a:t>
          </a:r>
          <a:endParaRPr lang="en-GB" sz="2000" dirty="0"/>
        </a:p>
      </dgm:t>
    </dgm:pt>
    <dgm:pt modelId="{4AA2465D-6F25-4B6E-85EF-1AB849F3D45E}" type="parTrans" cxnId="{6A820C13-9423-4219-B72B-71A09871D698}">
      <dgm:prSet/>
      <dgm:spPr/>
      <dgm:t>
        <a:bodyPr/>
        <a:lstStyle/>
        <a:p>
          <a:endParaRPr lang="en-GB" sz="1600"/>
        </a:p>
      </dgm:t>
    </dgm:pt>
    <dgm:pt modelId="{45CF8590-350E-4102-90CE-8CBE2423B11E}" type="sibTrans" cxnId="{6A820C13-9423-4219-B72B-71A09871D698}">
      <dgm:prSet/>
      <dgm:spPr/>
      <dgm:t>
        <a:bodyPr/>
        <a:lstStyle/>
        <a:p>
          <a:endParaRPr lang="en-GB" sz="1600"/>
        </a:p>
      </dgm:t>
    </dgm:pt>
    <dgm:pt modelId="{D7B7C21B-228A-454B-BF53-EDD95EF70A4A}">
      <dgm:prSet custT="1"/>
      <dgm:spPr/>
      <dgm:t>
        <a:bodyPr lIns="36000" rIns="0"/>
        <a:lstStyle/>
        <a:p>
          <a:pPr rtl="0"/>
          <a:r>
            <a:rPr lang="en-GB" sz="2000" dirty="0" smtClean="0"/>
            <a:t>Γ</a:t>
          </a:r>
          <a:r>
            <a:rPr lang="en-GB" sz="2000" baseline="-25000" dirty="0" smtClean="0"/>
            <a:t>0 </a:t>
          </a:r>
          <a:r>
            <a:rPr lang="en-GB" sz="2000" dirty="0" smtClean="0"/>
            <a:t>is big. Really big.</a:t>
          </a:r>
        </a:p>
        <a:p>
          <a:pPr rtl="0"/>
          <a:r>
            <a:rPr lang="en-GB" sz="2000" dirty="0" smtClean="0"/>
            <a:t>Γ</a:t>
          </a:r>
          <a:r>
            <a:rPr lang="en-GB" sz="2000" baseline="-25000" dirty="0" smtClean="0"/>
            <a:t>0 </a:t>
          </a:r>
          <a:r>
            <a:rPr lang="en-GB" sz="2000" dirty="0" smtClean="0"/>
            <a:t>defies imagination for its enormity</a:t>
          </a:r>
          <a:endParaRPr lang="en-GB" sz="2000" dirty="0"/>
        </a:p>
      </dgm:t>
    </dgm:pt>
    <dgm:pt modelId="{AF4780D3-47F7-4FEB-ABF7-60B4D358BE84}" type="parTrans" cxnId="{FCC4825A-BAC6-43CC-8CFE-D9E89E33B9D5}">
      <dgm:prSet/>
      <dgm:spPr/>
      <dgm:t>
        <a:bodyPr/>
        <a:lstStyle/>
        <a:p>
          <a:endParaRPr lang="en-GB" sz="1600"/>
        </a:p>
      </dgm:t>
    </dgm:pt>
    <dgm:pt modelId="{C86193E2-A22A-427C-B895-6E1CF920BCA2}" type="sibTrans" cxnId="{FCC4825A-BAC6-43CC-8CFE-D9E89E33B9D5}">
      <dgm:prSet/>
      <dgm:spPr/>
      <dgm:t>
        <a:bodyPr/>
        <a:lstStyle/>
        <a:p>
          <a:endParaRPr lang="en-GB" sz="1600"/>
        </a:p>
      </dgm:t>
    </dgm:pt>
    <dgm:pt modelId="{B851EE23-E5BA-470D-BBB7-3A5D8F2769BF}">
      <dgm:prSet custT="1"/>
      <dgm:spPr/>
      <dgm:t>
        <a:bodyPr/>
        <a:lstStyle/>
        <a:p>
          <a:pPr rtl="0"/>
          <a:r>
            <a:rPr lang="en-GB" sz="2000" dirty="0" smtClean="0"/>
            <a:t>Γ</a:t>
          </a:r>
          <a:r>
            <a:rPr lang="en-GB" sz="2000" baseline="-25000" dirty="0" smtClean="0"/>
            <a:t>0 </a:t>
          </a:r>
          <a:r>
            <a:rPr lang="en-GB" sz="2000" dirty="0" smtClean="0"/>
            <a:t>is other. It doesn’t speak your language</a:t>
          </a:r>
          <a:endParaRPr lang="en-GB" sz="2000" dirty="0"/>
        </a:p>
      </dgm:t>
    </dgm:pt>
    <dgm:pt modelId="{FED40995-21CE-4A9B-B09D-3D97A8F6A04E}" type="parTrans" cxnId="{8DE173DB-B70B-4E30-8F48-E9CDB0AB495C}">
      <dgm:prSet/>
      <dgm:spPr/>
      <dgm:t>
        <a:bodyPr/>
        <a:lstStyle/>
        <a:p>
          <a:endParaRPr lang="en-GB" sz="1600"/>
        </a:p>
      </dgm:t>
    </dgm:pt>
    <dgm:pt modelId="{2B7DADBB-7D87-43D5-AA20-873398624731}" type="sibTrans" cxnId="{8DE173DB-B70B-4E30-8F48-E9CDB0AB495C}">
      <dgm:prSet/>
      <dgm:spPr/>
      <dgm:t>
        <a:bodyPr/>
        <a:lstStyle/>
        <a:p>
          <a:endParaRPr lang="en-GB" sz="1600"/>
        </a:p>
      </dgm:t>
    </dgm:pt>
    <dgm:pt modelId="{5B0A3E79-ABA6-4601-B4C6-872B13FC87FE}">
      <dgm:prSet custT="1"/>
      <dgm:spPr/>
      <dgm:t>
        <a:bodyPr lIns="36000" rIns="0"/>
        <a:lstStyle/>
        <a:p>
          <a:pPr rtl="0"/>
          <a:r>
            <a:rPr lang="en-GB" sz="2000" dirty="0" smtClean="0"/>
            <a:t>Γ</a:t>
          </a:r>
          <a:r>
            <a:rPr lang="en-GB" sz="2000" baseline="-25000" dirty="0" smtClean="0"/>
            <a:t>0 </a:t>
          </a:r>
          <a:r>
            <a:rPr lang="en-GB" sz="2000" dirty="0" smtClean="0"/>
            <a:t>is being organized at an incredible rate</a:t>
          </a:r>
          <a:endParaRPr lang="en-GB" sz="2000" dirty="0"/>
        </a:p>
      </dgm:t>
    </dgm:pt>
    <dgm:pt modelId="{8BD1A46C-4A5C-4832-9CEA-27741FD9FCF5}" type="parTrans" cxnId="{C987CC5E-ACFD-497B-846B-857CC0ED90A4}">
      <dgm:prSet/>
      <dgm:spPr/>
      <dgm:t>
        <a:bodyPr/>
        <a:lstStyle/>
        <a:p>
          <a:endParaRPr lang="en-GB" sz="1600"/>
        </a:p>
      </dgm:t>
    </dgm:pt>
    <dgm:pt modelId="{9402B90C-0A52-4CF3-B94E-4F9D02A54EBC}" type="sibTrans" cxnId="{C987CC5E-ACFD-497B-846B-857CC0ED90A4}">
      <dgm:prSet/>
      <dgm:spPr/>
      <dgm:t>
        <a:bodyPr/>
        <a:lstStyle/>
        <a:p>
          <a:endParaRPr lang="en-GB" sz="1600"/>
        </a:p>
      </dgm:t>
    </dgm:pt>
    <dgm:pt modelId="{BB251E8F-CED2-4140-A3EC-9DE54012E1C8}">
      <dgm:prSet custT="1"/>
      <dgm:spPr/>
      <dgm:t>
        <a:bodyPr lIns="36000" rIns="0"/>
        <a:lstStyle/>
        <a:p>
          <a:pPr rtl="0"/>
          <a:r>
            <a:rPr lang="en-GB" sz="2000" dirty="0" smtClean="0"/>
            <a:t>Γ</a:t>
          </a:r>
          <a:r>
            <a:rPr lang="en-GB" sz="2000" baseline="-25000" dirty="0" smtClean="0"/>
            <a:t>0</a:t>
          </a:r>
          <a:r>
            <a:rPr lang="en-GB" sz="2000" dirty="0" smtClean="0"/>
            <a:t> is just ready and waiting to be tamed. (We’re hitting the limit with e and tau)</a:t>
          </a:r>
          <a:endParaRPr lang="en-GB" sz="2000" dirty="0"/>
        </a:p>
      </dgm:t>
    </dgm:pt>
    <dgm:pt modelId="{DC13AA0A-9F5B-4BC8-91E5-5864A5C7BF2F}" type="parTrans" cxnId="{CAE414CD-ED8C-422E-9581-1B0F940299AF}">
      <dgm:prSet/>
      <dgm:spPr/>
      <dgm:t>
        <a:bodyPr/>
        <a:lstStyle/>
        <a:p>
          <a:endParaRPr lang="en-GB" sz="1600"/>
        </a:p>
      </dgm:t>
    </dgm:pt>
    <dgm:pt modelId="{18A02741-A071-4BD2-AF91-090E63356E92}" type="sibTrans" cxnId="{CAE414CD-ED8C-422E-9581-1B0F940299AF}">
      <dgm:prSet/>
      <dgm:spPr/>
      <dgm:t>
        <a:bodyPr/>
        <a:lstStyle/>
        <a:p>
          <a:endParaRPr lang="en-GB" sz="1600"/>
        </a:p>
      </dgm:t>
    </dgm:pt>
    <dgm:pt modelId="{B98397F7-F227-4888-A916-AE6498B56EE8}">
      <dgm:prSet custT="1"/>
      <dgm:spPr/>
      <dgm:t>
        <a:bodyPr/>
        <a:lstStyle/>
        <a:p>
          <a:pPr rtl="0"/>
          <a:r>
            <a:rPr lang="en-GB" sz="2000" dirty="0" smtClean="0"/>
            <a:t>Γ</a:t>
          </a:r>
          <a:r>
            <a:rPr lang="en-GB" sz="2000" baseline="-25000" dirty="0" smtClean="0"/>
            <a:t>0 </a:t>
          </a:r>
          <a:r>
            <a:rPr lang="en-GB" sz="2000" dirty="0" smtClean="0"/>
            <a:t>is surprisingly “human”</a:t>
          </a:r>
          <a:endParaRPr lang="en-GB" sz="2000" dirty="0"/>
        </a:p>
      </dgm:t>
    </dgm:pt>
    <dgm:pt modelId="{C038D9FA-2E7A-4A7A-B69F-4361DFB7BCA8}" type="parTrans" cxnId="{E56F77AD-237E-460B-BF4C-61323A1CEA40}">
      <dgm:prSet/>
      <dgm:spPr/>
      <dgm:t>
        <a:bodyPr/>
        <a:lstStyle/>
        <a:p>
          <a:endParaRPr lang="en-GB" sz="1600"/>
        </a:p>
      </dgm:t>
    </dgm:pt>
    <dgm:pt modelId="{9F7E37C9-E9D6-4DBF-9001-80F0D0F59408}" type="sibTrans" cxnId="{E56F77AD-237E-460B-BF4C-61323A1CEA40}">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90D238AF-8111-48F4-87D0-8513B6795E16}" type="pres">
      <dgm:prSet presAssocID="{2CA5F6CE-2EAA-4812-99FC-45B0E7658969}" presName="node" presStyleLbl="node1" presStyleIdx="0" presStyleCnt="6">
        <dgm:presLayoutVars>
          <dgm:bulletEnabled val="1"/>
        </dgm:presLayoutVars>
      </dgm:prSet>
      <dgm:spPr/>
      <dgm:t>
        <a:bodyPr/>
        <a:lstStyle/>
        <a:p>
          <a:endParaRPr lang="en-GB"/>
        </a:p>
      </dgm:t>
    </dgm:pt>
    <dgm:pt modelId="{425954A1-7EF5-4111-96F6-D85A1BEF1C2C}" type="pres">
      <dgm:prSet presAssocID="{45CF8590-350E-4102-90CE-8CBE2423B11E}" presName="sibTrans" presStyleCnt="0"/>
      <dgm:spPr/>
    </dgm:pt>
    <dgm:pt modelId="{5C889AEA-E0C2-4FF9-A34D-CA456FDB903E}" type="pres">
      <dgm:prSet presAssocID="{D7B7C21B-228A-454B-BF53-EDD95EF70A4A}" presName="node" presStyleLbl="node1" presStyleIdx="1" presStyleCnt="6">
        <dgm:presLayoutVars>
          <dgm:bulletEnabled val="1"/>
        </dgm:presLayoutVars>
      </dgm:prSet>
      <dgm:spPr/>
      <dgm:t>
        <a:bodyPr/>
        <a:lstStyle/>
        <a:p>
          <a:endParaRPr lang="en-GB"/>
        </a:p>
      </dgm:t>
    </dgm:pt>
    <dgm:pt modelId="{5AD9FCEB-B008-4923-92B3-8CB45DF93563}" type="pres">
      <dgm:prSet presAssocID="{C86193E2-A22A-427C-B895-6E1CF920BCA2}" presName="sibTrans" presStyleCnt="0"/>
      <dgm:spPr/>
    </dgm:pt>
    <dgm:pt modelId="{BB6560F0-5737-4155-83E0-F00762C15097}" type="pres">
      <dgm:prSet presAssocID="{B851EE23-E5BA-470D-BBB7-3A5D8F2769BF}" presName="node" presStyleLbl="node1" presStyleIdx="2" presStyleCnt="6">
        <dgm:presLayoutVars>
          <dgm:bulletEnabled val="1"/>
        </dgm:presLayoutVars>
      </dgm:prSet>
      <dgm:spPr/>
      <dgm:t>
        <a:bodyPr/>
        <a:lstStyle/>
        <a:p>
          <a:endParaRPr lang="en-GB"/>
        </a:p>
      </dgm:t>
    </dgm:pt>
    <dgm:pt modelId="{ABBE3BDA-4E5E-42D0-81E1-DA032C6F8834}" type="pres">
      <dgm:prSet presAssocID="{2B7DADBB-7D87-43D5-AA20-873398624731}" presName="sibTrans" presStyleCnt="0"/>
      <dgm:spPr/>
    </dgm:pt>
    <dgm:pt modelId="{95717ED0-058B-40A8-AEF1-D8763A5D87CC}" type="pres">
      <dgm:prSet presAssocID="{5B0A3E79-ABA6-4601-B4C6-872B13FC87FE}" presName="node" presStyleLbl="node1" presStyleIdx="3" presStyleCnt="6">
        <dgm:presLayoutVars>
          <dgm:bulletEnabled val="1"/>
        </dgm:presLayoutVars>
      </dgm:prSet>
      <dgm:spPr/>
      <dgm:t>
        <a:bodyPr/>
        <a:lstStyle/>
        <a:p>
          <a:endParaRPr lang="en-GB"/>
        </a:p>
      </dgm:t>
    </dgm:pt>
    <dgm:pt modelId="{B8DE0AF6-3CE3-4FDA-9BDA-2983AE8E7A86}" type="pres">
      <dgm:prSet presAssocID="{9402B90C-0A52-4CF3-B94E-4F9D02A54EBC}" presName="sibTrans" presStyleCnt="0"/>
      <dgm:spPr/>
    </dgm:pt>
    <dgm:pt modelId="{2B9C4F42-7270-4926-91A5-B0F02BC89C9E}" type="pres">
      <dgm:prSet presAssocID="{BB251E8F-CED2-4140-A3EC-9DE54012E1C8}" presName="node" presStyleLbl="node1" presStyleIdx="4" presStyleCnt="6">
        <dgm:presLayoutVars>
          <dgm:bulletEnabled val="1"/>
        </dgm:presLayoutVars>
      </dgm:prSet>
      <dgm:spPr/>
      <dgm:t>
        <a:bodyPr/>
        <a:lstStyle/>
        <a:p>
          <a:endParaRPr lang="en-GB"/>
        </a:p>
      </dgm:t>
    </dgm:pt>
    <dgm:pt modelId="{A49EC87C-10DA-470B-BD7B-0F38B658E92C}" type="pres">
      <dgm:prSet presAssocID="{18A02741-A071-4BD2-AF91-090E63356E92}" presName="sibTrans" presStyleCnt="0"/>
      <dgm:spPr/>
    </dgm:pt>
    <dgm:pt modelId="{02636C2B-1A91-4E5F-9560-97738B72DA61}" type="pres">
      <dgm:prSet presAssocID="{B98397F7-F227-4888-A916-AE6498B56EE8}" presName="node" presStyleLbl="node1" presStyleIdx="5" presStyleCnt="6">
        <dgm:presLayoutVars>
          <dgm:bulletEnabled val="1"/>
        </dgm:presLayoutVars>
      </dgm:prSet>
      <dgm:spPr/>
      <dgm:t>
        <a:bodyPr/>
        <a:lstStyle/>
        <a:p>
          <a:endParaRPr lang="en-GB"/>
        </a:p>
      </dgm:t>
    </dgm:pt>
  </dgm:ptLst>
  <dgm:cxnLst>
    <dgm:cxn modelId="{965CC5C2-BD58-4440-A53C-DF71E19DF478}" type="presOf" srcId="{2CA5F6CE-2EAA-4812-99FC-45B0E7658969}" destId="{90D238AF-8111-48F4-87D0-8513B6795E16}" srcOrd="0" destOrd="0" presId="urn:microsoft.com/office/officeart/2005/8/layout/default"/>
    <dgm:cxn modelId="{FEBB11F6-A0BC-46C5-9B1C-B37B47D3D93F}" type="presOf" srcId="{21359CA4-5CB5-40B5-A7A7-DDC5B2B667EB}" destId="{FD22585E-ECBA-4F13-BAE7-FFE3199AA196}" srcOrd="0" destOrd="0" presId="urn:microsoft.com/office/officeart/2005/8/layout/default"/>
    <dgm:cxn modelId="{E56F77AD-237E-460B-BF4C-61323A1CEA40}" srcId="{21359CA4-5CB5-40B5-A7A7-DDC5B2B667EB}" destId="{B98397F7-F227-4888-A916-AE6498B56EE8}" srcOrd="5" destOrd="0" parTransId="{C038D9FA-2E7A-4A7A-B69F-4361DFB7BCA8}" sibTransId="{9F7E37C9-E9D6-4DBF-9001-80F0D0F59408}"/>
    <dgm:cxn modelId="{9AD9F0A7-7568-4D5E-AAC6-19AE695BB08E}" type="presOf" srcId="{B851EE23-E5BA-470D-BBB7-3A5D8F2769BF}" destId="{BB6560F0-5737-4155-83E0-F00762C15097}" srcOrd="0" destOrd="0" presId="urn:microsoft.com/office/officeart/2005/8/layout/default"/>
    <dgm:cxn modelId="{6A820C13-9423-4219-B72B-71A09871D698}" srcId="{21359CA4-5CB5-40B5-A7A7-DDC5B2B667EB}" destId="{2CA5F6CE-2EAA-4812-99FC-45B0E7658969}" srcOrd="0" destOrd="0" parTransId="{4AA2465D-6F25-4B6E-85EF-1AB849F3D45E}" sibTransId="{45CF8590-350E-4102-90CE-8CBE2423B11E}"/>
    <dgm:cxn modelId="{FCC4825A-BAC6-43CC-8CFE-D9E89E33B9D5}" srcId="{21359CA4-5CB5-40B5-A7A7-DDC5B2B667EB}" destId="{D7B7C21B-228A-454B-BF53-EDD95EF70A4A}" srcOrd="1" destOrd="0" parTransId="{AF4780D3-47F7-4FEB-ABF7-60B4D358BE84}" sibTransId="{C86193E2-A22A-427C-B895-6E1CF920BCA2}"/>
    <dgm:cxn modelId="{8DE173DB-B70B-4E30-8F48-E9CDB0AB495C}" srcId="{21359CA4-5CB5-40B5-A7A7-DDC5B2B667EB}" destId="{B851EE23-E5BA-470D-BBB7-3A5D8F2769BF}" srcOrd="2" destOrd="0" parTransId="{FED40995-21CE-4A9B-B09D-3D97A8F6A04E}" sibTransId="{2B7DADBB-7D87-43D5-AA20-873398624731}"/>
    <dgm:cxn modelId="{CAE414CD-ED8C-422E-9581-1B0F940299AF}" srcId="{21359CA4-5CB5-40B5-A7A7-DDC5B2B667EB}" destId="{BB251E8F-CED2-4140-A3EC-9DE54012E1C8}" srcOrd="4" destOrd="0" parTransId="{DC13AA0A-9F5B-4BC8-91E5-5864A5C7BF2F}" sibTransId="{18A02741-A071-4BD2-AF91-090E63356E92}"/>
    <dgm:cxn modelId="{DF93F805-7DC2-4C3F-B89E-59BE55773A8A}" type="presOf" srcId="{B98397F7-F227-4888-A916-AE6498B56EE8}" destId="{02636C2B-1A91-4E5F-9560-97738B72DA61}" srcOrd="0" destOrd="0" presId="urn:microsoft.com/office/officeart/2005/8/layout/default"/>
    <dgm:cxn modelId="{8C7721BA-C172-498F-8035-FC1276CB0EAC}" type="presOf" srcId="{D7B7C21B-228A-454B-BF53-EDD95EF70A4A}" destId="{5C889AEA-E0C2-4FF9-A34D-CA456FDB903E}" srcOrd="0" destOrd="0" presId="urn:microsoft.com/office/officeart/2005/8/layout/default"/>
    <dgm:cxn modelId="{55669B3B-9688-471E-8A19-43546E2B6964}" type="presOf" srcId="{5B0A3E79-ABA6-4601-B4C6-872B13FC87FE}" destId="{95717ED0-058B-40A8-AEF1-D8763A5D87CC}" srcOrd="0" destOrd="0" presId="urn:microsoft.com/office/officeart/2005/8/layout/default"/>
    <dgm:cxn modelId="{C987CC5E-ACFD-497B-846B-857CC0ED90A4}" srcId="{21359CA4-5CB5-40B5-A7A7-DDC5B2B667EB}" destId="{5B0A3E79-ABA6-4601-B4C6-872B13FC87FE}" srcOrd="3" destOrd="0" parTransId="{8BD1A46C-4A5C-4832-9CEA-27741FD9FCF5}" sibTransId="{9402B90C-0A52-4CF3-B94E-4F9D02A54EBC}"/>
    <dgm:cxn modelId="{6BDD6681-B265-4A13-BE3C-A6D3F1F0B3B1}" type="presOf" srcId="{BB251E8F-CED2-4140-A3EC-9DE54012E1C8}" destId="{2B9C4F42-7270-4926-91A5-B0F02BC89C9E}" srcOrd="0" destOrd="0" presId="urn:microsoft.com/office/officeart/2005/8/layout/default"/>
    <dgm:cxn modelId="{B2C384AA-3209-4251-8914-32C18296E664}" type="presParOf" srcId="{FD22585E-ECBA-4F13-BAE7-FFE3199AA196}" destId="{90D238AF-8111-48F4-87D0-8513B6795E16}" srcOrd="0" destOrd="0" presId="urn:microsoft.com/office/officeart/2005/8/layout/default"/>
    <dgm:cxn modelId="{02285BB0-FD87-4C09-9242-342AFA81277C}" type="presParOf" srcId="{FD22585E-ECBA-4F13-BAE7-FFE3199AA196}" destId="{425954A1-7EF5-4111-96F6-D85A1BEF1C2C}" srcOrd="1" destOrd="0" presId="urn:microsoft.com/office/officeart/2005/8/layout/default"/>
    <dgm:cxn modelId="{41836C13-2F90-425B-A827-D5C55B957E55}" type="presParOf" srcId="{FD22585E-ECBA-4F13-BAE7-FFE3199AA196}" destId="{5C889AEA-E0C2-4FF9-A34D-CA456FDB903E}" srcOrd="2" destOrd="0" presId="urn:microsoft.com/office/officeart/2005/8/layout/default"/>
    <dgm:cxn modelId="{D0C17C7E-0F97-4E90-9FA1-EBFFFBEDC825}" type="presParOf" srcId="{FD22585E-ECBA-4F13-BAE7-FFE3199AA196}" destId="{5AD9FCEB-B008-4923-92B3-8CB45DF93563}" srcOrd="3" destOrd="0" presId="urn:microsoft.com/office/officeart/2005/8/layout/default"/>
    <dgm:cxn modelId="{464FC77C-1804-4788-A3C2-02F188F2ED02}" type="presParOf" srcId="{FD22585E-ECBA-4F13-BAE7-FFE3199AA196}" destId="{BB6560F0-5737-4155-83E0-F00762C15097}" srcOrd="4" destOrd="0" presId="urn:microsoft.com/office/officeart/2005/8/layout/default"/>
    <dgm:cxn modelId="{C3BE4BAA-E70D-4DB5-9C35-D92E7D294D0F}" type="presParOf" srcId="{FD22585E-ECBA-4F13-BAE7-FFE3199AA196}" destId="{ABBE3BDA-4E5E-42D0-81E1-DA032C6F8834}" srcOrd="5" destOrd="0" presId="urn:microsoft.com/office/officeart/2005/8/layout/default"/>
    <dgm:cxn modelId="{C1AE5CC9-6C79-4559-9952-FC90847BD941}" type="presParOf" srcId="{FD22585E-ECBA-4F13-BAE7-FFE3199AA196}" destId="{95717ED0-058B-40A8-AEF1-D8763A5D87CC}" srcOrd="6" destOrd="0" presId="urn:microsoft.com/office/officeart/2005/8/layout/default"/>
    <dgm:cxn modelId="{70E8A59E-6C07-4140-8295-D4896FB6886B}" type="presParOf" srcId="{FD22585E-ECBA-4F13-BAE7-FFE3199AA196}" destId="{B8DE0AF6-3CE3-4FDA-9BDA-2983AE8E7A86}" srcOrd="7" destOrd="0" presId="urn:microsoft.com/office/officeart/2005/8/layout/default"/>
    <dgm:cxn modelId="{F5B4C740-9602-4CD7-94FB-1E2E6710FD96}" type="presParOf" srcId="{FD22585E-ECBA-4F13-BAE7-FFE3199AA196}" destId="{2B9C4F42-7270-4926-91A5-B0F02BC89C9E}" srcOrd="8" destOrd="0" presId="urn:microsoft.com/office/officeart/2005/8/layout/default"/>
    <dgm:cxn modelId="{48F6363A-9634-4013-919F-65721E7FD4BF}" type="presParOf" srcId="{FD22585E-ECBA-4F13-BAE7-FFE3199AA196}" destId="{A49EC87C-10DA-470B-BD7B-0F38B658E92C}" srcOrd="9" destOrd="0" presId="urn:microsoft.com/office/officeart/2005/8/layout/default"/>
    <dgm:cxn modelId="{19C2F37B-0E01-47F1-AE65-4128F0EEC3D2}" type="presParOf" srcId="{FD22585E-ECBA-4F13-BAE7-FFE3199AA196}" destId="{02636C2B-1A91-4E5F-9560-97738B72DA6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1359CA4-5CB5-40B5-A7A7-DDC5B2B667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B19BE3C0-E1F1-4697-ADB1-075BE44EB647}">
      <dgm:prSet custT="1"/>
      <dgm:spPr/>
      <dgm:t>
        <a:bodyPr lIns="36000" rIns="0"/>
        <a:lstStyle/>
        <a:p>
          <a:pPr rtl="0"/>
          <a:r>
            <a:rPr lang="en-GB" sz="2000" dirty="0" smtClean="0"/>
            <a:t>Γ</a:t>
          </a:r>
          <a:r>
            <a:rPr lang="en-GB" sz="2000" baseline="-25000" dirty="0" smtClean="0"/>
            <a:t>0 </a:t>
          </a:r>
          <a:r>
            <a:rPr lang="en-GB" sz="2000" dirty="0" smtClean="0"/>
            <a:t>is full of uncertainty and probabilities.</a:t>
          </a:r>
          <a:endParaRPr lang="en-GB" sz="2000" dirty="0"/>
        </a:p>
      </dgm:t>
    </dgm:pt>
    <dgm:pt modelId="{FD483F93-6E17-457F-9218-FB8563FD5FCB}" type="parTrans" cxnId="{3AA56E4B-2B9C-4C62-BCC8-4B929D04BE8D}">
      <dgm:prSet/>
      <dgm:spPr/>
      <dgm:t>
        <a:bodyPr/>
        <a:lstStyle/>
        <a:p>
          <a:endParaRPr lang="en-GB" sz="1600"/>
        </a:p>
      </dgm:t>
    </dgm:pt>
    <dgm:pt modelId="{7D11760D-2C01-4A04-8A9A-83D358A7A5FE}" type="sibTrans" cxnId="{3AA56E4B-2B9C-4C62-BCC8-4B929D04BE8D}">
      <dgm:prSet/>
      <dgm:spPr/>
      <dgm:t>
        <a:bodyPr/>
        <a:lstStyle/>
        <a:p>
          <a:endParaRPr lang="en-GB" sz="1600"/>
        </a:p>
      </dgm:t>
    </dgm:pt>
    <dgm:pt modelId="{AE07EA67-8793-449C-AB91-CBA8AB2F2D66}">
      <dgm:prSet custT="1"/>
      <dgm:spPr/>
      <dgm:t>
        <a:bodyPr lIns="36000" rIns="0"/>
        <a:lstStyle/>
        <a:p>
          <a:pPr rtl="0"/>
          <a:r>
            <a:rPr lang="en-GB" sz="2000" dirty="0" smtClean="0"/>
            <a:t>You are mutually recursive with Γ</a:t>
          </a:r>
          <a:r>
            <a:rPr lang="en-GB" sz="2000" baseline="-25000" dirty="0" smtClean="0"/>
            <a:t>0</a:t>
          </a:r>
          <a:r>
            <a:rPr lang="en-GB" sz="2000" dirty="0" smtClean="0"/>
            <a:t>. You are part of it. </a:t>
          </a:r>
        </a:p>
      </dgm:t>
    </dgm:pt>
    <dgm:pt modelId="{3D7FD325-C1FC-4470-B7A3-09CC946571CA}" type="parTrans" cxnId="{553E38E8-89E6-447B-8B25-2DD52E244311}">
      <dgm:prSet/>
      <dgm:spPr/>
      <dgm:t>
        <a:bodyPr/>
        <a:lstStyle/>
        <a:p>
          <a:endParaRPr lang="en-GB" sz="1600"/>
        </a:p>
      </dgm:t>
    </dgm:pt>
    <dgm:pt modelId="{A34D5F50-4918-473C-874A-EDEB8611DB01}" type="sibTrans" cxnId="{553E38E8-89E6-447B-8B25-2DD52E244311}">
      <dgm:prSet/>
      <dgm:spPr/>
      <dgm:t>
        <a:bodyPr/>
        <a:lstStyle/>
        <a:p>
          <a:endParaRPr lang="en-GB" sz="1600"/>
        </a:p>
      </dgm:t>
    </dgm:pt>
    <dgm:pt modelId="{7E83AB36-8280-4D52-B3A4-4C976196C672}">
      <dgm:prSet custT="1"/>
      <dgm:spPr/>
      <dgm:t>
        <a:bodyPr lIns="36000" rIns="0"/>
        <a:lstStyle/>
        <a:p>
          <a:pPr rtl="0"/>
          <a:r>
            <a:rPr lang="en-GB" sz="2000" dirty="0" smtClean="0"/>
            <a:t>Γ</a:t>
          </a:r>
          <a:r>
            <a:rPr lang="en-GB" sz="2000" baseline="-25000" dirty="0" smtClean="0"/>
            <a:t>0 </a:t>
          </a:r>
          <a:r>
            <a:rPr lang="en-GB" sz="2000" dirty="0" smtClean="0"/>
            <a:t>has many open doors, many locked doors</a:t>
          </a:r>
          <a:endParaRPr lang="en-GB" sz="2000" dirty="0"/>
        </a:p>
      </dgm:t>
    </dgm:pt>
    <dgm:pt modelId="{830317CF-07AD-4C70-92F0-5B5ED78C843D}" type="parTrans" cxnId="{66261F76-2ACB-4D2A-AC96-D14AF5238FD7}">
      <dgm:prSet/>
      <dgm:spPr/>
      <dgm:t>
        <a:bodyPr/>
        <a:lstStyle/>
        <a:p>
          <a:endParaRPr lang="en-GB" sz="1600"/>
        </a:p>
      </dgm:t>
    </dgm:pt>
    <dgm:pt modelId="{5C920AC2-A808-4236-979E-438F27E111D6}" type="sibTrans" cxnId="{66261F76-2ACB-4D2A-AC96-D14AF5238FD7}">
      <dgm:prSet/>
      <dgm:spPr/>
      <dgm:t>
        <a:bodyPr/>
        <a:lstStyle/>
        <a:p>
          <a:endParaRPr lang="en-GB" sz="1600"/>
        </a:p>
      </dgm:t>
    </dgm:pt>
    <dgm:pt modelId="{FB6E3AA7-1C1C-4C9F-B62B-ACFA6BC64D2F}">
      <dgm:prSet custT="1"/>
      <dgm:spPr/>
      <dgm:t>
        <a:bodyPr lIns="36000" rIns="0"/>
        <a:lstStyle/>
        <a:p>
          <a:pPr rtl="0"/>
          <a:r>
            <a:rPr lang="en-GB" sz="2000" dirty="0" smtClean="0"/>
            <a:t>Γ</a:t>
          </a:r>
          <a:r>
            <a:rPr lang="en-GB" sz="2000" baseline="-25000" dirty="0" smtClean="0"/>
            <a:t>0 </a:t>
          </a:r>
          <a:r>
            <a:rPr lang="en-GB" sz="2000" dirty="0" smtClean="0"/>
            <a:t>has many, many parts that do not get on particularly well.</a:t>
          </a:r>
          <a:endParaRPr lang="en-GB" sz="2000" dirty="0"/>
        </a:p>
      </dgm:t>
    </dgm:pt>
    <dgm:pt modelId="{8751B29C-20A9-4BE7-8F9A-5E4FB9C2F085}" type="parTrans" cxnId="{C4DACDA6-C749-4F61-ACFA-471FA6ADADA6}">
      <dgm:prSet/>
      <dgm:spPr/>
      <dgm:t>
        <a:bodyPr/>
        <a:lstStyle/>
        <a:p>
          <a:endParaRPr lang="en-GB" sz="1600"/>
        </a:p>
      </dgm:t>
    </dgm:pt>
    <dgm:pt modelId="{1FF21DE3-711A-4EEE-8D02-36970C5E1DAC}" type="sibTrans" cxnId="{C4DACDA6-C749-4F61-ACFA-471FA6ADADA6}">
      <dgm:prSet/>
      <dgm:spPr/>
      <dgm:t>
        <a:bodyPr/>
        <a:lstStyle/>
        <a:p>
          <a:endParaRPr lang="en-GB" sz="1600"/>
        </a:p>
      </dgm:t>
    </dgm:pt>
    <dgm:pt modelId="{30A582CE-34BA-4898-8D25-41A061B70DBC}">
      <dgm:prSet custT="1"/>
      <dgm:spPr/>
      <dgm:t>
        <a:bodyPr/>
        <a:lstStyle/>
        <a:p>
          <a:pPr rtl="0"/>
          <a:r>
            <a:rPr lang="en-GB" sz="2000" dirty="0" smtClean="0"/>
            <a:t>Γ</a:t>
          </a:r>
          <a:r>
            <a:rPr lang="en-GB" sz="2000" baseline="-25000" dirty="0" smtClean="0"/>
            <a:t>0 </a:t>
          </a:r>
          <a:r>
            <a:rPr lang="en-GB" sz="2000" dirty="0" smtClean="0"/>
            <a:t>is so real you want to touch it, explore it</a:t>
          </a:r>
          <a:endParaRPr lang="en-GB" sz="2000" dirty="0"/>
        </a:p>
      </dgm:t>
    </dgm:pt>
    <dgm:pt modelId="{F1B17902-3BD0-47ED-ADD5-5FB6CECBD7C2}" type="parTrans" cxnId="{2A28E180-34F8-4D61-8E48-E02E41A3981A}">
      <dgm:prSet/>
      <dgm:spPr/>
      <dgm:t>
        <a:bodyPr/>
        <a:lstStyle/>
        <a:p>
          <a:endParaRPr lang="en-GB" sz="1600"/>
        </a:p>
      </dgm:t>
    </dgm:pt>
    <dgm:pt modelId="{207F361F-9A0A-4278-8844-C192407DF1D3}" type="sibTrans" cxnId="{2A28E180-34F8-4D61-8E48-E02E41A3981A}">
      <dgm:prSet/>
      <dgm:spPr/>
      <dgm:t>
        <a:bodyPr/>
        <a:lstStyle/>
        <a:p>
          <a:endParaRPr lang="en-GB" sz="1600"/>
        </a:p>
      </dgm:t>
    </dgm:pt>
    <dgm:pt modelId="{B4CB48BB-5154-4643-8A51-295A3D710B1A}">
      <dgm:prSet custT="1"/>
      <dgm:spPr/>
      <dgm:t>
        <a:bodyPr lIns="36000" rIns="0"/>
        <a:lstStyle/>
        <a:p>
          <a:pPr rtl="0"/>
          <a:r>
            <a:rPr lang="en-GB" sz="2000" dirty="0" smtClean="0"/>
            <a:t>In the enterprise, Γ</a:t>
          </a:r>
          <a:r>
            <a:rPr lang="en-GB" sz="2000" baseline="-25000" dirty="0" smtClean="0"/>
            <a:t>0 </a:t>
          </a:r>
          <a:r>
            <a:rPr lang="en-GB" sz="2000" dirty="0" smtClean="0"/>
            <a:t>is the enterprise data context</a:t>
          </a:r>
          <a:endParaRPr lang="en-GB" sz="2000" dirty="0"/>
        </a:p>
      </dgm:t>
    </dgm:pt>
    <dgm:pt modelId="{E722CFDB-FF49-4E61-82B4-1474159292C9}" type="parTrans" cxnId="{81B263D5-F803-4D76-8519-8980A7E7CEF2}">
      <dgm:prSet/>
      <dgm:spPr/>
      <dgm:t>
        <a:bodyPr/>
        <a:lstStyle/>
        <a:p>
          <a:endParaRPr lang="en-GB" sz="1600"/>
        </a:p>
      </dgm:t>
    </dgm:pt>
    <dgm:pt modelId="{B44E01CA-6746-4A90-B09E-B810F556ABB5}" type="sibTrans" cxnId="{81B263D5-F803-4D76-8519-8980A7E7CEF2}">
      <dgm:prSet/>
      <dgm:spPr/>
      <dgm:t>
        <a:bodyPr/>
        <a:lstStyle/>
        <a:p>
          <a:endParaRPr lang="en-GB" sz="1600"/>
        </a:p>
      </dgm:t>
    </dgm:pt>
    <dgm:pt modelId="{FD22585E-ECBA-4F13-BAE7-FFE3199AA196}" type="pres">
      <dgm:prSet presAssocID="{21359CA4-5CB5-40B5-A7A7-DDC5B2B667EB}" presName="diagram" presStyleCnt="0">
        <dgm:presLayoutVars>
          <dgm:dir/>
          <dgm:resizeHandles val="exact"/>
        </dgm:presLayoutVars>
      </dgm:prSet>
      <dgm:spPr/>
      <dgm:t>
        <a:bodyPr/>
        <a:lstStyle/>
        <a:p>
          <a:endParaRPr lang="en-GB"/>
        </a:p>
      </dgm:t>
    </dgm:pt>
    <dgm:pt modelId="{7CA26391-B69E-4A1C-8ED4-3A170885F4E2}" type="pres">
      <dgm:prSet presAssocID="{B19BE3C0-E1F1-4697-ADB1-075BE44EB647}" presName="node" presStyleLbl="node1" presStyleIdx="0" presStyleCnt="6">
        <dgm:presLayoutVars>
          <dgm:bulletEnabled val="1"/>
        </dgm:presLayoutVars>
      </dgm:prSet>
      <dgm:spPr/>
      <dgm:t>
        <a:bodyPr/>
        <a:lstStyle/>
        <a:p>
          <a:endParaRPr lang="en-GB"/>
        </a:p>
      </dgm:t>
    </dgm:pt>
    <dgm:pt modelId="{88D4F76A-20E0-4DC2-85A4-D7663FD5B8DD}" type="pres">
      <dgm:prSet presAssocID="{7D11760D-2C01-4A04-8A9A-83D358A7A5FE}" presName="sibTrans" presStyleCnt="0"/>
      <dgm:spPr/>
    </dgm:pt>
    <dgm:pt modelId="{A79A055B-95A4-44BD-A67F-B5A5ABC9C814}" type="pres">
      <dgm:prSet presAssocID="{AE07EA67-8793-449C-AB91-CBA8AB2F2D66}" presName="node" presStyleLbl="node1" presStyleIdx="1" presStyleCnt="6">
        <dgm:presLayoutVars>
          <dgm:bulletEnabled val="1"/>
        </dgm:presLayoutVars>
      </dgm:prSet>
      <dgm:spPr/>
      <dgm:t>
        <a:bodyPr/>
        <a:lstStyle/>
        <a:p>
          <a:endParaRPr lang="en-GB"/>
        </a:p>
      </dgm:t>
    </dgm:pt>
    <dgm:pt modelId="{17D6FFFE-F705-462D-832D-D6D446BC2C99}" type="pres">
      <dgm:prSet presAssocID="{A34D5F50-4918-473C-874A-EDEB8611DB01}" presName="sibTrans" presStyleCnt="0"/>
      <dgm:spPr/>
    </dgm:pt>
    <dgm:pt modelId="{7DE51232-A39B-4346-A8B5-36F192675968}" type="pres">
      <dgm:prSet presAssocID="{7E83AB36-8280-4D52-B3A4-4C976196C672}" presName="node" presStyleLbl="node1" presStyleIdx="2" presStyleCnt="6">
        <dgm:presLayoutVars>
          <dgm:bulletEnabled val="1"/>
        </dgm:presLayoutVars>
      </dgm:prSet>
      <dgm:spPr/>
      <dgm:t>
        <a:bodyPr/>
        <a:lstStyle/>
        <a:p>
          <a:endParaRPr lang="en-GB"/>
        </a:p>
      </dgm:t>
    </dgm:pt>
    <dgm:pt modelId="{6205AA9A-FB1C-46C1-BE35-C6A2D16D546F}" type="pres">
      <dgm:prSet presAssocID="{5C920AC2-A808-4236-979E-438F27E111D6}" presName="sibTrans" presStyleCnt="0"/>
      <dgm:spPr/>
    </dgm:pt>
    <dgm:pt modelId="{44BA56FA-50F2-46D9-AB07-EFCB75B83A11}" type="pres">
      <dgm:prSet presAssocID="{FB6E3AA7-1C1C-4C9F-B62B-ACFA6BC64D2F}" presName="node" presStyleLbl="node1" presStyleIdx="3" presStyleCnt="6">
        <dgm:presLayoutVars>
          <dgm:bulletEnabled val="1"/>
        </dgm:presLayoutVars>
      </dgm:prSet>
      <dgm:spPr/>
      <dgm:t>
        <a:bodyPr/>
        <a:lstStyle/>
        <a:p>
          <a:endParaRPr lang="en-GB"/>
        </a:p>
      </dgm:t>
    </dgm:pt>
    <dgm:pt modelId="{D1DA6922-AE93-4C57-96ED-683F492B5444}" type="pres">
      <dgm:prSet presAssocID="{1FF21DE3-711A-4EEE-8D02-36970C5E1DAC}" presName="sibTrans" presStyleCnt="0"/>
      <dgm:spPr/>
    </dgm:pt>
    <dgm:pt modelId="{14C5F710-3C2E-46ED-9199-093306C6172F}" type="pres">
      <dgm:prSet presAssocID="{30A582CE-34BA-4898-8D25-41A061B70DBC}" presName="node" presStyleLbl="node1" presStyleIdx="4" presStyleCnt="6">
        <dgm:presLayoutVars>
          <dgm:bulletEnabled val="1"/>
        </dgm:presLayoutVars>
      </dgm:prSet>
      <dgm:spPr/>
      <dgm:t>
        <a:bodyPr/>
        <a:lstStyle/>
        <a:p>
          <a:endParaRPr lang="en-GB"/>
        </a:p>
      </dgm:t>
    </dgm:pt>
    <dgm:pt modelId="{12CF8EC0-011A-4B1F-B3FD-47AC136D75EE}" type="pres">
      <dgm:prSet presAssocID="{207F361F-9A0A-4278-8844-C192407DF1D3}" presName="sibTrans" presStyleCnt="0"/>
      <dgm:spPr/>
    </dgm:pt>
    <dgm:pt modelId="{1A98FB64-081D-4F6B-AC3C-8BA76C73DBF9}" type="pres">
      <dgm:prSet presAssocID="{B4CB48BB-5154-4643-8A51-295A3D710B1A}" presName="node" presStyleLbl="node1" presStyleIdx="5" presStyleCnt="6">
        <dgm:presLayoutVars>
          <dgm:bulletEnabled val="1"/>
        </dgm:presLayoutVars>
      </dgm:prSet>
      <dgm:spPr/>
      <dgm:t>
        <a:bodyPr/>
        <a:lstStyle/>
        <a:p>
          <a:endParaRPr lang="en-GB"/>
        </a:p>
      </dgm:t>
    </dgm:pt>
  </dgm:ptLst>
  <dgm:cxnLst>
    <dgm:cxn modelId="{D5FCD910-FF04-4844-A2FD-31B17E29E998}" type="presOf" srcId="{21359CA4-5CB5-40B5-A7A7-DDC5B2B667EB}" destId="{FD22585E-ECBA-4F13-BAE7-FFE3199AA196}" srcOrd="0" destOrd="0" presId="urn:microsoft.com/office/officeart/2005/8/layout/default"/>
    <dgm:cxn modelId="{C4DACDA6-C749-4F61-ACFA-471FA6ADADA6}" srcId="{21359CA4-5CB5-40B5-A7A7-DDC5B2B667EB}" destId="{FB6E3AA7-1C1C-4C9F-B62B-ACFA6BC64D2F}" srcOrd="3" destOrd="0" parTransId="{8751B29C-20A9-4BE7-8F9A-5E4FB9C2F085}" sibTransId="{1FF21DE3-711A-4EEE-8D02-36970C5E1DAC}"/>
    <dgm:cxn modelId="{3AA56E4B-2B9C-4C62-BCC8-4B929D04BE8D}" srcId="{21359CA4-5CB5-40B5-A7A7-DDC5B2B667EB}" destId="{B19BE3C0-E1F1-4697-ADB1-075BE44EB647}" srcOrd="0" destOrd="0" parTransId="{FD483F93-6E17-457F-9218-FB8563FD5FCB}" sibTransId="{7D11760D-2C01-4A04-8A9A-83D358A7A5FE}"/>
    <dgm:cxn modelId="{8F8086B1-AB1B-4A9A-BF44-E093AD6C494C}" type="presOf" srcId="{B19BE3C0-E1F1-4697-ADB1-075BE44EB647}" destId="{7CA26391-B69E-4A1C-8ED4-3A170885F4E2}" srcOrd="0" destOrd="0" presId="urn:microsoft.com/office/officeart/2005/8/layout/default"/>
    <dgm:cxn modelId="{AB64837A-37E7-4A6A-8620-71BAB6E44C5A}" type="presOf" srcId="{7E83AB36-8280-4D52-B3A4-4C976196C672}" destId="{7DE51232-A39B-4346-A8B5-36F192675968}" srcOrd="0" destOrd="0" presId="urn:microsoft.com/office/officeart/2005/8/layout/default"/>
    <dgm:cxn modelId="{2A28E180-34F8-4D61-8E48-E02E41A3981A}" srcId="{21359CA4-5CB5-40B5-A7A7-DDC5B2B667EB}" destId="{30A582CE-34BA-4898-8D25-41A061B70DBC}" srcOrd="4" destOrd="0" parTransId="{F1B17902-3BD0-47ED-ADD5-5FB6CECBD7C2}" sibTransId="{207F361F-9A0A-4278-8844-C192407DF1D3}"/>
    <dgm:cxn modelId="{471A4314-6A55-46FA-A74C-04E2988406E7}" type="presOf" srcId="{B4CB48BB-5154-4643-8A51-295A3D710B1A}" destId="{1A98FB64-081D-4F6B-AC3C-8BA76C73DBF9}" srcOrd="0" destOrd="0" presId="urn:microsoft.com/office/officeart/2005/8/layout/default"/>
    <dgm:cxn modelId="{D1B46008-A907-4210-ADD0-58298B9B5569}" type="presOf" srcId="{FB6E3AA7-1C1C-4C9F-B62B-ACFA6BC64D2F}" destId="{44BA56FA-50F2-46D9-AB07-EFCB75B83A11}" srcOrd="0" destOrd="0" presId="urn:microsoft.com/office/officeart/2005/8/layout/default"/>
    <dgm:cxn modelId="{41D2C0DF-1F75-4771-8C67-416017AC0877}" type="presOf" srcId="{30A582CE-34BA-4898-8D25-41A061B70DBC}" destId="{14C5F710-3C2E-46ED-9199-093306C6172F}" srcOrd="0" destOrd="0" presId="urn:microsoft.com/office/officeart/2005/8/layout/default"/>
    <dgm:cxn modelId="{553E38E8-89E6-447B-8B25-2DD52E244311}" srcId="{21359CA4-5CB5-40B5-A7A7-DDC5B2B667EB}" destId="{AE07EA67-8793-449C-AB91-CBA8AB2F2D66}" srcOrd="1" destOrd="0" parTransId="{3D7FD325-C1FC-4470-B7A3-09CC946571CA}" sibTransId="{A34D5F50-4918-473C-874A-EDEB8611DB01}"/>
    <dgm:cxn modelId="{330179A4-8F11-4E80-8AD4-83463183FC48}" type="presOf" srcId="{AE07EA67-8793-449C-AB91-CBA8AB2F2D66}" destId="{A79A055B-95A4-44BD-A67F-B5A5ABC9C814}" srcOrd="0" destOrd="0" presId="urn:microsoft.com/office/officeart/2005/8/layout/default"/>
    <dgm:cxn modelId="{66261F76-2ACB-4D2A-AC96-D14AF5238FD7}" srcId="{21359CA4-5CB5-40B5-A7A7-DDC5B2B667EB}" destId="{7E83AB36-8280-4D52-B3A4-4C976196C672}" srcOrd="2" destOrd="0" parTransId="{830317CF-07AD-4C70-92F0-5B5ED78C843D}" sibTransId="{5C920AC2-A808-4236-979E-438F27E111D6}"/>
    <dgm:cxn modelId="{81B263D5-F803-4D76-8519-8980A7E7CEF2}" srcId="{21359CA4-5CB5-40B5-A7A7-DDC5B2B667EB}" destId="{B4CB48BB-5154-4643-8A51-295A3D710B1A}" srcOrd="5" destOrd="0" parTransId="{E722CFDB-FF49-4E61-82B4-1474159292C9}" sibTransId="{B44E01CA-6746-4A90-B09E-B810F556ABB5}"/>
    <dgm:cxn modelId="{7659BC01-FE1F-482F-ABF5-CCEB80C25384}" type="presParOf" srcId="{FD22585E-ECBA-4F13-BAE7-FFE3199AA196}" destId="{7CA26391-B69E-4A1C-8ED4-3A170885F4E2}" srcOrd="0" destOrd="0" presId="urn:microsoft.com/office/officeart/2005/8/layout/default"/>
    <dgm:cxn modelId="{B32037ED-51DD-4E3E-9F25-180AB3AD4B8C}" type="presParOf" srcId="{FD22585E-ECBA-4F13-BAE7-FFE3199AA196}" destId="{88D4F76A-20E0-4DC2-85A4-D7663FD5B8DD}" srcOrd="1" destOrd="0" presId="urn:microsoft.com/office/officeart/2005/8/layout/default"/>
    <dgm:cxn modelId="{4B7ED572-BFA3-4ACB-AC32-57332EC36FEE}" type="presParOf" srcId="{FD22585E-ECBA-4F13-BAE7-FFE3199AA196}" destId="{A79A055B-95A4-44BD-A67F-B5A5ABC9C814}" srcOrd="2" destOrd="0" presId="urn:microsoft.com/office/officeart/2005/8/layout/default"/>
    <dgm:cxn modelId="{DEA6C502-D886-4143-A910-9AF36AE0D052}" type="presParOf" srcId="{FD22585E-ECBA-4F13-BAE7-FFE3199AA196}" destId="{17D6FFFE-F705-462D-832D-D6D446BC2C99}" srcOrd="3" destOrd="0" presId="urn:microsoft.com/office/officeart/2005/8/layout/default"/>
    <dgm:cxn modelId="{475A2367-BB2C-467B-898C-0293BCD331FE}" type="presParOf" srcId="{FD22585E-ECBA-4F13-BAE7-FFE3199AA196}" destId="{7DE51232-A39B-4346-A8B5-36F192675968}" srcOrd="4" destOrd="0" presId="urn:microsoft.com/office/officeart/2005/8/layout/default"/>
    <dgm:cxn modelId="{4F9B0810-BA57-4ED3-970B-70B4ADFB1B27}" type="presParOf" srcId="{FD22585E-ECBA-4F13-BAE7-FFE3199AA196}" destId="{6205AA9A-FB1C-46C1-BE35-C6A2D16D546F}" srcOrd="5" destOrd="0" presId="urn:microsoft.com/office/officeart/2005/8/layout/default"/>
    <dgm:cxn modelId="{F6DAD3F5-85EA-4583-AAA3-42F233E8A4F8}" type="presParOf" srcId="{FD22585E-ECBA-4F13-BAE7-FFE3199AA196}" destId="{44BA56FA-50F2-46D9-AB07-EFCB75B83A11}" srcOrd="6" destOrd="0" presId="urn:microsoft.com/office/officeart/2005/8/layout/default"/>
    <dgm:cxn modelId="{A94F3B54-7A29-44D6-B258-675408C64FDE}" type="presParOf" srcId="{FD22585E-ECBA-4F13-BAE7-FFE3199AA196}" destId="{D1DA6922-AE93-4C57-96ED-683F492B5444}" srcOrd="7" destOrd="0" presId="urn:microsoft.com/office/officeart/2005/8/layout/default"/>
    <dgm:cxn modelId="{8D51B87E-FFD3-4391-AA89-744E40E0DD95}" type="presParOf" srcId="{FD22585E-ECBA-4F13-BAE7-FFE3199AA196}" destId="{14C5F710-3C2E-46ED-9199-093306C6172F}" srcOrd="8" destOrd="0" presId="urn:microsoft.com/office/officeart/2005/8/layout/default"/>
    <dgm:cxn modelId="{E9FC4DBF-96A3-475D-AB41-2B71C10B087D}" type="presParOf" srcId="{FD22585E-ECBA-4F13-BAE7-FFE3199AA196}" destId="{12CF8EC0-011A-4B1F-B3FD-47AC136D75EE}" srcOrd="9" destOrd="0" presId="urn:microsoft.com/office/officeart/2005/8/layout/default"/>
    <dgm:cxn modelId="{6DA7AE76-C19E-442D-80A4-655B6ED33B59}" type="presParOf" srcId="{FD22585E-ECBA-4F13-BAE7-FFE3199AA196}" destId="{1A98FB64-081D-4F6B-AC3C-8BA76C73DBF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69257" custScaleY="68131"/>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69257" custScaleY="68131"/>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1B9AAFF0-4FBB-4FB4-A7FF-0B5F6A0D7908}" type="presOf" srcId="{37280AB1-95FF-42E8-94B7-DCF4D2A09A09}" destId="{54AD1ADC-A634-4621-A4E4-473A7E172D0E}" srcOrd="0" destOrd="0" presId="urn:microsoft.com/office/officeart/2005/8/layout/venn1"/>
    <dgm:cxn modelId="{D04299A9-12C6-4B6D-A6BD-3BA1FB8DED29}" type="presOf" srcId="{8AF86F65-257F-4D4B-8F3E-9FA582CE5FAF}" destId="{ED9FBEAD-8068-422C-B57A-30CFA25C3E76}" srcOrd="0" destOrd="0" presId="urn:microsoft.com/office/officeart/2005/8/layout/venn1"/>
    <dgm:cxn modelId="{DEF02F24-7217-47F5-998D-5AAD2D74911C}"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0D110F39-1E00-4EEC-905A-2AAFD964132A}" type="presOf" srcId="{83D561A4-503F-45B2-B21E-B4C0A921F900}" destId="{C4F96459-0667-46A5-8464-979D32A5AFC0}" srcOrd="0" destOrd="0" presId="urn:microsoft.com/office/officeart/2005/8/layout/venn1"/>
    <dgm:cxn modelId="{57DAC908-354E-4FAE-B30F-C20F6C146D47}" type="presOf" srcId="{8AF86F65-257F-4D4B-8F3E-9FA582CE5FAF}" destId="{9833359F-7D17-45D4-8EB8-A5BB503C7C74}" srcOrd="1" destOrd="0" presId="urn:microsoft.com/office/officeart/2005/8/layout/venn1"/>
    <dgm:cxn modelId="{462C5C2E-2CFE-499B-9A9E-5EC9260418B4}" srcId="{37280AB1-95FF-42E8-94B7-DCF4D2A09A09}" destId="{83D561A4-503F-45B2-B21E-B4C0A921F900}" srcOrd="1" destOrd="0" parTransId="{586C31D1-E2EE-43F5-9333-75504CDB2A01}" sibTransId="{3537B17F-CEEC-4777-8EED-6853E79A7526}"/>
    <dgm:cxn modelId="{DDD4A60E-F411-4666-B291-8C6FF4DAE6FA}" type="presParOf" srcId="{54AD1ADC-A634-4621-A4E4-473A7E172D0E}" destId="{ED9FBEAD-8068-422C-B57A-30CFA25C3E76}" srcOrd="0" destOrd="0" presId="urn:microsoft.com/office/officeart/2005/8/layout/venn1"/>
    <dgm:cxn modelId="{724F5651-BC01-4E96-9387-511DA0B2C20A}" type="presParOf" srcId="{54AD1ADC-A634-4621-A4E4-473A7E172D0E}" destId="{9833359F-7D17-45D4-8EB8-A5BB503C7C74}" srcOrd="1" destOrd="0" presId="urn:microsoft.com/office/officeart/2005/8/layout/venn1"/>
    <dgm:cxn modelId="{1956F730-D39C-468B-A1A7-44157DA82681}" type="presParOf" srcId="{54AD1ADC-A634-4621-A4E4-473A7E172D0E}" destId="{C4F96459-0667-46A5-8464-979D32A5AFC0}" srcOrd="2" destOrd="0" presId="urn:microsoft.com/office/officeart/2005/8/layout/venn1"/>
    <dgm:cxn modelId="{636A050D-0565-4195-9B5E-A6C7F032D735}"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7280AB1-95FF-42E8-94B7-DCF4D2A09A09}" type="doc">
      <dgm:prSet loTypeId="urn:microsoft.com/office/officeart/2005/8/layout/venn1" loCatId="relationship" qsTypeId="urn:microsoft.com/office/officeart/2005/8/quickstyle/simple1" qsCatId="simple" csTypeId="urn:microsoft.com/office/officeart/2005/8/colors/accent1_2" csCatId="accent1" phldr="1"/>
      <dgm:spPr/>
    </dgm:pt>
    <dgm:pt modelId="{8AF86F65-257F-4D4B-8F3E-9FA582CE5FAF}">
      <dgm:prSet phldrT="[Text]"/>
      <dgm:spPr/>
      <dgm:t>
        <a:bodyPr/>
        <a:lstStyle/>
        <a:p>
          <a:r>
            <a:rPr lang="en-GB" dirty="0" smtClean="0"/>
            <a:t>Statically Typed</a:t>
          </a:r>
          <a:endParaRPr lang="en-GB" dirty="0"/>
        </a:p>
      </dgm:t>
    </dgm:pt>
    <dgm:pt modelId="{C45125E2-98D0-4EC3-AB7A-F16C57EC95B7}" type="parTrans" cxnId="{D015DEAD-493F-45CE-AAE9-CD719F323645}">
      <dgm:prSet/>
      <dgm:spPr/>
      <dgm:t>
        <a:bodyPr/>
        <a:lstStyle/>
        <a:p>
          <a:endParaRPr lang="en-GB"/>
        </a:p>
      </dgm:t>
    </dgm:pt>
    <dgm:pt modelId="{A1035C21-FDB7-4EAC-89CB-CA0A13638908}" type="sibTrans" cxnId="{D015DEAD-493F-45CE-AAE9-CD719F323645}">
      <dgm:prSet/>
      <dgm:spPr/>
      <dgm:t>
        <a:bodyPr/>
        <a:lstStyle/>
        <a:p>
          <a:endParaRPr lang="en-GB"/>
        </a:p>
      </dgm:t>
    </dgm:pt>
    <dgm:pt modelId="{83D561A4-503F-45B2-B21E-B4C0A921F900}">
      <dgm:prSet phldrT="[Text]"/>
      <dgm:spPr/>
      <dgm:t>
        <a:bodyPr/>
        <a:lstStyle/>
        <a:p>
          <a:r>
            <a:rPr lang="en-GB" dirty="0" smtClean="0"/>
            <a:t>Dynamically Typed</a:t>
          </a:r>
          <a:endParaRPr lang="en-GB" dirty="0"/>
        </a:p>
      </dgm:t>
    </dgm:pt>
    <dgm:pt modelId="{586C31D1-E2EE-43F5-9333-75504CDB2A01}" type="parTrans" cxnId="{462C5C2E-2CFE-499B-9A9E-5EC9260418B4}">
      <dgm:prSet/>
      <dgm:spPr/>
      <dgm:t>
        <a:bodyPr/>
        <a:lstStyle/>
        <a:p>
          <a:endParaRPr lang="en-GB"/>
        </a:p>
      </dgm:t>
    </dgm:pt>
    <dgm:pt modelId="{3537B17F-CEEC-4777-8EED-6853E79A7526}" type="sibTrans" cxnId="{462C5C2E-2CFE-499B-9A9E-5EC9260418B4}">
      <dgm:prSet/>
      <dgm:spPr/>
      <dgm:t>
        <a:bodyPr/>
        <a:lstStyle/>
        <a:p>
          <a:endParaRPr lang="en-GB"/>
        </a:p>
      </dgm:t>
    </dgm:pt>
    <dgm:pt modelId="{54AD1ADC-A634-4621-A4E4-473A7E172D0E}" type="pres">
      <dgm:prSet presAssocID="{37280AB1-95FF-42E8-94B7-DCF4D2A09A09}" presName="compositeShape" presStyleCnt="0">
        <dgm:presLayoutVars>
          <dgm:chMax val="7"/>
          <dgm:dir/>
          <dgm:resizeHandles val="exact"/>
        </dgm:presLayoutVars>
      </dgm:prSet>
      <dgm:spPr/>
    </dgm:pt>
    <dgm:pt modelId="{ED9FBEAD-8068-422C-B57A-30CFA25C3E76}" type="pres">
      <dgm:prSet presAssocID="{8AF86F65-257F-4D4B-8F3E-9FA582CE5FAF}" presName="circ1" presStyleLbl="vennNode1" presStyleIdx="0" presStyleCnt="2" custScaleX="110930" custScaleY="106214"/>
      <dgm:spPr/>
      <dgm:t>
        <a:bodyPr/>
        <a:lstStyle/>
        <a:p>
          <a:endParaRPr lang="en-GB"/>
        </a:p>
      </dgm:t>
    </dgm:pt>
    <dgm:pt modelId="{9833359F-7D17-45D4-8EB8-A5BB503C7C74}" type="pres">
      <dgm:prSet presAssocID="{8AF86F65-257F-4D4B-8F3E-9FA582CE5FAF}" presName="circ1Tx" presStyleLbl="revTx" presStyleIdx="0" presStyleCnt="0">
        <dgm:presLayoutVars>
          <dgm:chMax val="0"/>
          <dgm:chPref val="0"/>
          <dgm:bulletEnabled val="1"/>
        </dgm:presLayoutVars>
      </dgm:prSet>
      <dgm:spPr/>
      <dgm:t>
        <a:bodyPr/>
        <a:lstStyle/>
        <a:p>
          <a:endParaRPr lang="en-GB"/>
        </a:p>
      </dgm:t>
    </dgm:pt>
    <dgm:pt modelId="{C4F96459-0667-46A5-8464-979D32A5AFC0}" type="pres">
      <dgm:prSet presAssocID="{83D561A4-503F-45B2-B21E-B4C0A921F900}" presName="circ2" presStyleLbl="vennNode1" presStyleIdx="1" presStyleCnt="2" custScaleX="110930" custScaleY="106214"/>
      <dgm:spPr/>
      <dgm:t>
        <a:bodyPr/>
        <a:lstStyle/>
        <a:p>
          <a:endParaRPr lang="en-GB"/>
        </a:p>
      </dgm:t>
    </dgm:pt>
    <dgm:pt modelId="{B3DBAB2C-2BCB-4EFA-8EF8-288AFF90DBD0}" type="pres">
      <dgm:prSet presAssocID="{83D561A4-503F-45B2-B21E-B4C0A921F900}" presName="circ2Tx" presStyleLbl="revTx" presStyleIdx="0" presStyleCnt="0">
        <dgm:presLayoutVars>
          <dgm:chMax val="0"/>
          <dgm:chPref val="0"/>
          <dgm:bulletEnabled val="1"/>
        </dgm:presLayoutVars>
      </dgm:prSet>
      <dgm:spPr/>
      <dgm:t>
        <a:bodyPr/>
        <a:lstStyle/>
        <a:p>
          <a:endParaRPr lang="en-GB"/>
        </a:p>
      </dgm:t>
    </dgm:pt>
  </dgm:ptLst>
  <dgm:cxnLst>
    <dgm:cxn modelId="{9DC468E1-2807-4653-AE46-86755F756629}" type="presOf" srcId="{8AF86F65-257F-4D4B-8F3E-9FA582CE5FAF}" destId="{ED9FBEAD-8068-422C-B57A-30CFA25C3E76}" srcOrd="0" destOrd="0" presId="urn:microsoft.com/office/officeart/2005/8/layout/venn1"/>
    <dgm:cxn modelId="{9DF9DDF7-8ABE-443B-9AEB-B1F46543B4BD}" type="presOf" srcId="{83D561A4-503F-45B2-B21E-B4C0A921F900}" destId="{C4F96459-0667-46A5-8464-979D32A5AFC0}" srcOrd="0" destOrd="0" presId="urn:microsoft.com/office/officeart/2005/8/layout/venn1"/>
    <dgm:cxn modelId="{68069423-CBFF-481F-B235-1E1913440E6A}" type="presOf" srcId="{83D561A4-503F-45B2-B21E-B4C0A921F900}" destId="{B3DBAB2C-2BCB-4EFA-8EF8-288AFF90DBD0}" srcOrd="1" destOrd="0" presId="urn:microsoft.com/office/officeart/2005/8/layout/venn1"/>
    <dgm:cxn modelId="{D015DEAD-493F-45CE-AAE9-CD719F323645}" srcId="{37280AB1-95FF-42E8-94B7-DCF4D2A09A09}" destId="{8AF86F65-257F-4D4B-8F3E-9FA582CE5FAF}" srcOrd="0" destOrd="0" parTransId="{C45125E2-98D0-4EC3-AB7A-F16C57EC95B7}" sibTransId="{A1035C21-FDB7-4EAC-89CB-CA0A13638908}"/>
    <dgm:cxn modelId="{462C5C2E-2CFE-499B-9A9E-5EC9260418B4}" srcId="{37280AB1-95FF-42E8-94B7-DCF4D2A09A09}" destId="{83D561A4-503F-45B2-B21E-B4C0A921F900}" srcOrd="1" destOrd="0" parTransId="{586C31D1-E2EE-43F5-9333-75504CDB2A01}" sibTransId="{3537B17F-CEEC-4777-8EED-6853E79A7526}"/>
    <dgm:cxn modelId="{29FF4B64-5C08-4E74-8932-0D3D4837289D}" type="presOf" srcId="{8AF86F65-257F-4D4B-8F3E-9FA582CE5FAF}" destId="{9833359F-7D17-45D4-8EB8-A5BB503C7C74}" srcOrd="1" destOrd="0" presId="urn:microsoft.com/office/officeart/2005/8/layout/venn1"/>
    <dgm:cxn modelId="{EA743006-6E4F-448C-9C47-3BBCDC054350}" type="presOf" srcId="{37280AB1-95FF-42E8-94B7-DCF4D2A09A09}" destId="{54AD1ADC-A634-4621-A4E4-473A7E172D0E}" srcOrd="0" destOrd="0" presId="urn:microsoft.com/office/officeart/2005/8/layout/venn1"/>
    <dgm:cxn modelId="{2DB4129D-7F7F-4D29-93B6-129D3BFA8879}" type="presParOf" srcId="{54AD1ADC-A634-4621-A4E4-473A7E172D0E}" destId="{ED9FBEAD-8068-422C-B57A-30CFA25C3E76}" srcOrd="0" destOrd="0" presId="urn:microsoft.com/office/officeart/2005/8/layout/venn1"/>
    <dgm:cxn modelId="{F09C66A3-7547-4EF8-8A16-B9BE00F093C6}" type="presParOf" srcId="{54AD1ADC-A634-4621-A4E4-473A7E172D0E}" destId="{9833359F-7D17-45D4-8EB8-A5BB503C7C74}" srcOrd="1" destOrd="0" presId="urn:microsoft.com/office/officeart/2005/8/layout/venn1"/>
    <dgm:cxn modelId="{EBCCE99A-62E8-4509-A4BC-457A61C3A017}" type="presParOf" srcId="{54AD1ADC-A634-4621-A4E4-473A7E172D0E}" destId="{C4F96459-0667-46A5-8464-979D32A5AFC0}" srcOrd="2" destOrd="0" presId="urn:microsoft.com/office/officeart/2005/8/layout/venn1"/>
    <dgm:cxn modelId="{CD8955EE-5281-4A23-950D-90D42CC10BFD}" type="presParOf" srcId="{54AD1ADC-A634-4621-A4E4-473A7E172D0E}" destId="{B3DBAB2C-2BCB-4EFA-8EF8-288AFF90DBD0}"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00457-A103-4411-AFBA-DAEC9133523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07445173-896B-454B-87C9-44F6EBD0088B}">
      <dgm:prSet/>
      <dgm:spPr/>
      <dgm:t>
        <a:bodyPr/>
        <a:lstStyle/>
        <a:p>
          <a:pPr rtl="0"/>
          <a:r>
            <a:rPr lang="en-GB" dirty="0" smtClean="0">
              <a:solidFill>
                <a:schemeClr val="bg1"/>
              </a:solidFill>
            </a:rPr>
            <a:t>1998</a:t>
          </a:r>
          <a:endParaRPr lang="en-GB" dirty="0">
            <a:solidFill>
              <a:schemeClr val="bg1"/>
            </a:solidFill>
          </a:endParaRPr>
        </a:p>
      </dgm:t>
    </dgm:pt>
    <dgm:pt modelId="{67708A27-0958-4F8F-9CDC-CDDB383FD4C2}" type="parTrans" cxnId="{42D63F8C-605F-47CD-8D82-EA84891D582F}">
      <dgm:prSet/>
      <dgm:spPr/>
      <dgm:t>
        <a:bodyPr/>
        <a:lstStyle/>
        <a:p>
          <a:endParaRPr lang="en-GB">
            <a:solidFill>
              <a:schemeClr val="bg1"/>
            </a:solidFill>
          </a:endParaRPr>
        </a:p>
      </dgm:t>
    </dgm:pt>
    <dgm:pt modelId="{B30331BF-65C8-4510-BD09-C21AC8A82D9D}" type="sibTrans" cxnId="{42D63F8C-605F-47CD-8D82-EA84891D582F}">
      <dgm:prSet/>
      <dgm:spPr/>
      <dgm:t>
        <a:bodyPr/>
        <a:lstStyle/>
        <a:p>
          <a:endParaRPr lang="en-GB">
            <a:solidFill>
              <a:schemeClr val="bg1"/>
            </a:solidFill>
          </a:endParaRPr>
        </a:p>
      </dgm:t>
    </dgm:pt>
    <dgm:pt modelId="{F712B8A4-EED0-4C93-B090-2BB5B84A326A}">
      <dgm:prSet custT="1"/>
      <dgm:spPr/>
      <dgm:t>
        <a:bodyPr/>
        <a:lstStyle/>
        <a:p>
          <a:pPr rtl="0"/>
          <a:r>
            <a:rPr lang="en-GB" sz="2400" dirty="0" smtClean="0">
              <a:solidFill>
                <a:schemeClr val="bg1"/>
              </a:solidFill>
            </a:rPr>
            <a:t>…</a:t>
          </a:r>
          <a:endParaRPr lang="en-GB" sz="2400" dirty="0">
            <a:solidFill>
              <a:schemeClr val="bg1"/>
            </a:solidFill>
          </a:endParaRPr>
        </a:p>
      </dgm:t>
    </dgm:pt>
    <dgm:pt modelId="{3F2D7D4F-4B09-4DA6-A364-6157CF958995}" type="parTrans" cxnId="{E645B216-7712-43FB-95B3-CAD4E6B0335D}">
      <dgm:prSet/>
      <dgm:spPr/>
      <dgm:t>
        <a:bodyPr/>
        <a:lstStyle/>
        <a:p>
          <a:endParaRPr lang="en-GB">
            <a:solidFill>
              <a:schemeClr val="bg1"/>
            </a:solidFill>
          </a:endParaRPr>
        </a:p>
      </dgm:t>
    </dgm:pt>
    <dgm:pt modelId="{E1CA7F48-BAED-4E65-A227-E860BA235A3F}" type="sibTrans" cxnId="{E645B216-7712-43FB-95B3-CAD4E6B0335D}">
      <dgm:prSet/>
      <dgm:spPr/>
      <dgm:t>
        <a:bodyPr/>
        <a:lstStyle/>
        <a:p>
          <a:endParaRPr lang="en-GB">
            <a:solidFill>
              <a:schemeClr val="bg1"/>
            </a:solidFill>
          </a:endParaRPr>
        </a:p>
      </dgm:t>
    </dgm:pt>
    <dgm:pt modelId="{5421C125-F4D4-4EDA-AD15-CA16E3E2B7AF}">
      <dgm:prSet/>
      <dgm:spPr/>
      <dgm:t>
        <a:bodyPr/>
        <a:lstStyle/>
        <a:p>
          <a:pPr rtl="0"/>
          <a:r>
            <a:rPr lang="en-GB" dirty="0" smtClean="0">
              <a:solidFill>
                <a:schemeClr val="bg1"/>
              </a:solidFill>
            </a:rPr>
            <a:t>2012</a:t>
          </a:r>
          <a:endParaRPr lang="en-GB" dirty="0">
            <a:solidFill>
              <a:schemeClr val="bg1"/>
            </a:solidFill>
          </a:endParaRPr>
        </a:p>
      </dgm:t>
    </dgm:pt>
    <dgm:pt modelId="{AD073FB2-C840-473F-9B8D-27726DD0574E}" type="parTrans" cxnId="{04FD8416-8C2E-4D49-BF00-B6C51F88E69F}">
      <dgm:prSet/>
      <dgm:spPr/>
      <dgm:t>
        <a:bodyPr/>
        <a:lstStyle/>
        <a:p>
          <a:endParaRPr lang="en-GB">
            <a:solidFill>
              <a:schemeClr val="bg1"/>
            </a:solidFill>
          </a:endParaRPr>
        </a:p>
      </dgm:t>
    </dgm:pt>
    <dgm:pt modelId="{EA80ED2B-71A2-484E-B154-D7A75086F8E2}" type="sibTrans" cxnId="{04FD8416-8C2E-4D49-BF00-B6C51F88E69F}">
      <dgm:prSet/>
      <dgm:spPr/>
      <dgm:t>
        <a:bodyPr/>
        <a:lstStyle/>
        <a:p>
          <a:endParaRPr lang="en-GB">
            <a:solidFill>
              <a:schemeClr val="bg1"/>
            </a:solidFill>
          </a:endParaRPr>
        </a:p>
      </dgm:t>
    </dgm:pt>
    <dgm:pt modelId="{A9703931-D8A8-40C5-93A4-57C7FDB450EF}" type="pres">
      <dgm:prSet presAssocID="{C5000457-A103-4411-AFBA-DAEC91335238}" presName="CompostProcess" presStyleCnt="0">
        <dgm:presLayoutVars>
          <dgm:dir/>
          <dgm:resizeHandles val="exact"/>
        </dgm:presLayoutVars>
      </dgm:prSet>
      <dgm:spPr/>
      <dgm:t>
        <a:bodyPr/>
        <a:lstStyle/>
        <a:p>
          <a:endParaRPr lang="en-GB"/>
        </a:p>
      </dgm:t>
    </dgm:pt>
    <dgm:pt modelId="{33E59426-6EE7-4456-BD4E-B1F27E3F192A}" type="pres">
      <dgm:prSet presAssocID="{C5000457-A103-4411-AFBA-DAEC91335238}" presName="arrow" presStyleLbl="bgShp" presStyleIdx="0" presStyleCnt="1"/>
      <dgm:spPr/>
    </dgm:pt>
    <dgm:pt modelId="{9A2BA50D-AC19-4521-9A3E-0F8777EF13C2}" type="pres">
      <dgm:prSet presAssocID="{C5000457-A103-4411-AFBA-DAEC91335238}" presName="linearProcess" presStyleCnt="0"/>
      <dgm:spPr/>
    </dgm:pt>
    <dgm:pt modelId="{612B4514-3E23-46E3-95C5-2E0E51FFEA7A}" type="pres">
      <dgm:prSet presAssocID="{07445173-896B-454B-87C9-44F6EBD0088B}" presName="textNode" presStyleLbl="node1" presStyleIdx="0" presStyleCnt="3">
        <dgm:presLayoutVars>
          <dgm:bulletEnabled val="1"/>
        </dgm:presLayoutVars>
      </dgm:prSet>
      <dgm:spPr/>
      <dgm:t>
        <a:bodyPr/>
        <a:lstStyle/>
        <a:p>
          <a:endParaRPr lang="en-GB"/>
        </a:p>
      </dgm:t>
    </dgm:pt>
    <dgm:pt modelId="{35882054-478C-48B9-A0FF-94C88BFA5CAB}" type="pres">
      <dgm:prSet presAssocID="{B30331BF-65C8-4510-BD09-C21AC8A82D9D}" presName="sibTrans" presStyleCnt="0"/>
      <dgm:spPr/>
    </dgm:pt>
    <dgm:pt modelId="{E0413F42-40D4-4F62-A0ED-661855005248}" type="pres">
      <dgm:prSet presAssocID="{F712B8A4-EED0-4C93-B090-2BB5B84A326A}" presName="textNode" presStyleLbl="node1" presStyleIdx="1" presStyleCnt="3">
        <dgm:presLayoutVars>
          <dgm:bulletEnabled val="1"/>
        </dgm:presLayoutVars>
      </dgm:prSet>
      <dgm:spPr/>
      <dgm:t>
        <a:bodyPr/>
        <a:lstStyle/>
        <a:p>
          <a:endParaRPr lang="en-GB"/>
        </a:p>
      </dgm:t>
    </dgm:pt>
    <dgm:pt modelId="{37D95115-62E8-4D78-AF75-6BB3C882220E}" type="pres">
      <dgm:prSet presAssocID="{E1CA7F48-BAED-4E65-A227-E860BA235A3F}" presName="sibTrans" presStyleCnt="0"/>
      <dgm:spPr/>
    </dgm:pt>
    <dgm:pt modelId="{3579FA4E-3BD6-4BDC-8449-D8FB5561DDCD}" type="pres">
      <dgm:prSet presAssocID="{5421C125-F4D4-4EDA-AD15-CA16E3E2B7AF}" presName="textNode" presStyleLbl="node1" presStyleIdx="2" presStyleCnt="3">
        <dgm:presLayoutVars>
          <dgm:bulletEnabled val="1"/>
        </dgm:presLayoutVars>
      </dgm:prSet>
      <dgm:spPr/>
      <dgm:t>
        <a:bodyPr/>
        <a:lstStyle/>
        <a:p>
          <a:endParaRPr lang="en-GB"/>
        </a:p>
      </dgm:t>
    </dgm:pt>
  </dgm:ptLst>
  <dgm:cxnLst>
    <dgm:cxn modelId="{AAE90177-6EA4-4FA8-954A-741284A1995F}" type="presOf" srcId="{C5000457-A103-4411-AFBA-DAEC91335238}" destId="{A9703931-D8A8-40C5-93A4-57C7FDB450EF}" srcOrd="0" destOrd="0" presId="urn:microsoft.com/office/officeart/2005/8/layout/hProcess9"/>
    <dgm:cxn modelId="{F9B3CBCC-9009-4958-B999-2445A80FC51B}" type="presOf" srcId="{5421C125-F4D4-4EDA-AD15-CA16E3E2B7AF}" destId="{3579FA4E-3BD6-4BDC-8449-D8FB5561DDCD}" srcOrd="0" destOrd="0" presId="urn:microsoft.com/office/officeart/2005/8/layout/hProcess9"/>
    <dgm:cxn modelId="{E645B216-7712-43FB-95B3-CAD4E6B0335D}" srcId="{C5000457-A103-4411-AFBA-DAEC91335238}" destId="{F712B8A4-EED0-4C93-B090-2BB5B84A326A}" srcOrd="1" destOrd="0" parTransId="{3F2D7D4F-4B09-4DA6-A364-6157CF958995}" sibTransId="{E1CA7F48-BAED-4E65-A227-E860BA235A3F}"/>
    <dgm:cxn modelId="{C2BBD4E7-2CD7-4152-B196-C252926C95D4}" type="presOf" srcId="{07445173-896B-454B-87C9-44F6EBD0088B}" destId="{612B4514-3E23-46E3-95C5-2E0E51FFEA7A}" srcOrd="0" destOrd="0" presId="urn:microsoft.com/office/officeart/2005/8/layout/hProcess9"/>
    <dgm:cxn modelId="{CDBE6743-E447-4DCC-AC44-8B71E7C0B3ED}" type="presOf" srcId="{F712B8A4-EED0-4C93-B090-2BB5B84A326A}" destId="{E0413F42-40D4-4F62-A0ED-661855005248}" srcOrd="0" destOrd="0" presId="urn:microsoft.com/office/officeart/2005/8/layout/hProcess9"/>
    <dgm:cxn modelId="{04FD8416-8C2E-4D49-BF00-B6C51F88E69F}" srcId="{C5000457-A103-4411-AFBA-DAEC91335238}" destId="{5421C125-F4D4-4EDA-AD15-CA16E3E2B7AF}" srcOrd="2" destOrd="0" parTransId="{AD073FB2-C840-473F-9B8D-27726DD0574E}" sibTransId="{EA80ED2B-71A2-484E-B154-D7A75086F8E2}"/>
    <dgm:cxn modelId="{42D63F8C-605F-47CD-8D82-EA84891D582F}" srcId="{C5000457-A103-4411-AFBA-DAEC91335238}" destId="{07445173-896B-454B-87C9-44F6EBD0088B}" srcOrd="0" destOrd="0" parTransId="{67708A27-0958-4F8F-9CDC-CDDB383FD4C2}" sibTransId="{B30331BF-65C8-4510-BD09-C21AC8A82D9D}"/>
    <dgm:cxn modelId="{6CD2C328-B0F0-46C5-B0FD-8081376BF4C1}" type="presParOf" srcId="{A9703931-D8A8-40C5-93A4-57C7FDB450EF}" destId="{33E59426-6EE7-4456-BD4E-B1F27E3F192A}" srcOrd="0" destOrd="0" presId="urn:microsoft.com/office/officeart/2005/8/layout/hProcess9"/>
    <dgm:cxn modelId="{FE0C7A05-81E3-4EDA-8E58-E52BF30888BF}" type="presParOf" srcId="{A9703931-D8A8-40C5-93A4-57C7FDB450EF}" destId="{9A2BA50D-AC19-4521-9A3E-0F8777EF13C2}" srcOrd="1" destOrd="0" presId="urn:microsoft.com/office/officeart/2005/8/layout/hProcess9"/>
    <dgm:cxn modelId="{213EC288-C4B6-48E1-B063-57539ABB0AD5}" type="presParOf" srcId="{9A2BA50D-AC19-4521-9A3E-0F8777EF13C2}" destId="{612B4514-3E23-46E3-95C5-2E0E51FFEA7A}" srcOrd="0" destOrd="0" presId="urn:microsoft.com/office/officeart/2005/8/layout/hProcess9"/>
    <dgm:cxn modelId="{AA56F9D5-A81A-4D8B-AB90-7C8153EC3E78}" type="presParOf" srcId="{9A2BA50D-AC19-4521-9A3E-0F8777EF13C2}" destId="{35882054-478C-48B9-A0FF-94C88BFA5CAB}" srcOrd="1" destOrd="0" presId="urn:microsoft.com/office/officeart/2005/8/layout/hProcess9"/>
    <dgm:cxn modelId="{9F8C44D9-698A-43C3-854D-6FE0E932DBE3}" type="presParOf" srcId="{9A2BA50D-AC19-4521-9A3E-0F8777EF13C2}" destId="{E0413F42-40D4-4F62-A0ED-661855005248}" srcOrd="2" destOrd="0" presId="urn:microsoft.com/office/officeart/2005/8/layout/hProcess9"/>
    <dgm:cxn modelId="{53D68AE8-8972-463B-8525-EE0C7E981B56}" type="presParOf" srcId="{9A2BA50D-AC19-4521-9A3E-0F8777EF13C2}" destId="{37D95115-62E8-4D78-AF75-6BB3C882220E}" srcOrd="3" destOrd="0" presId="urn:microsoft.com/office/officeart/2005/8/layout/hProcess9"/>
    <dgm:cxn modelId="{0AC8153E-2596-4EAE-A4AC-47AB46E416F3}" type="presParOf" srcId="{9A2BA50D-AC19-4521-9A3E-0F8777EF13C2}" destId="{3579FA4E-3BD6-4BDC-8449-D8FB5561DDCD}"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GB"/>
        </a:p>
      </dgm:t>
    </dgm:pt>
    <dgm:pt modelId="{96723B55-FF55-47FD-B449-4AA8FA2BAB31}">
      <dgm:prSet/>
      <dgm:spPr/>
      <dgm:t>
        <a:bodyPr/>
        <a:lstStyle/>
        <a:p>
          <a:pPr rtl="0"/>
          <a:r>
            <a:rPr lang="en-GB" dirty="0" smtClean="0"/>
            <a:t>.NET CLI </a:t>
          </a:r>
        </a:p>
        <a:p>
          <a:pPr rtl="0"/>
          <a:r>
            <a:rPr lang="en-GB" dirty="0" smtClean="0"/>
            <a:t>2.0-4.5</a:t>
          </a:r>
          <a:endParaRPr lang="en-GB"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dgm:t>
        <a:bodyPr/>
        <a:lstStyle/>
        <a:p>
          <a:pPr rtl="0"/>
          <a:r>
            <a:rPr lang="en-GB" dirty="0" smtClean="0"/>
            <a:t>C#/VB </a:t>
          </a:r>
        </a:p>
        <a:p>
          <a:pPr rtl="0"/>
          <a:r>
            <a:rPr lang="en-GB" dirty="0" smtClean="0"/>
            <a:t>1.0-5.0</a:t>
          </a:r>
          <a:endParaRPr lang="en-GB"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dgm:t>
        <a:bodyPr/>
        <a:lstStyle/>
        <a:p>
          <a:pPr rtl="0"/>
          <a:r>
            <a:rPr lang="en-GB" dirty="0" smtClean="0"/>
            <a:t>F# 2.0</a:t>
          </a:r>
          <a:endParaRPr lang="en-GB" dirty="0"/>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08E27612-8826-4E07-9672-FC84177B98F7}">
      <dgm:prSet/>
      <dgm:spPr/>
      <dgm:t>
        <a:bodyPr/>
        <a:lstStyle/>
        <a:p>
          <a:pPr rtl="0"/>
          <a:r>
            <a:rPr lang="en-GB" dirty="0" smtClean="0"/>
            <a:t>Typescript</a:t>
          </a:r>
          <a:endParaRPr lang="en-GB" dirty="0"/>
        </a:p>
      </dgm:t>
    </dgm:pt>
    <dgm:pt modelId="{C614242E-5F26-48FD-8B4D-3531AE17344F}" type="parTrans" cxnId="{4C4A4E5E-5019-437A-9CEE-6278F5F4AE29}">
      <dgm:prSet/>
      <dgm:spPr/>
      <dgm:t>
        <a:bodyPr/>
        <a:lstStyle/>
        <a:p>
          <a:endParaRPr lang="en-GB"/>
        </a:p>
      </dgm:t>
    </dgm:pt>
    <dgm:pt modelId="{965BB88A-D44F-45BD-86DD-DE66D83A12B1}" type="sibTrans" cxnId="{4C4A4E5E-5019-437A-9CEE-6278F5F4AE29}">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4">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pt>
    <dgm:pt modelId="{EAC128E0-B124-45FB-8D3C-3545493916D3}" type="pres">
      <dgm:prSet presAssocID="{1DBC060E-790A-4CDD-8E2E-45F579CE0C62}" presName="node" presStyleLbl="node1" presStyleIdx="1" presStyleCnt="4">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pt>
    <dgm:pt modelId="{8D6C514E-5F0B-4031-86ED-B4F24281469C}" type="pres">
      <dgm:prSet presAssocID="{8A139703-F290-4B8B-BD3D-DB10C1F5669C}" presName="node" presStyleLbl="node1" presStyleIdx="2" presStyleCnt="4">
        <dgm:presLayoutVars>
          <dgm:bulletEnabled val="1"/>
        </dgm:presLayoutVars>
      </dgm:prSet>
      <dgm:spPr/>
      <dgm:t>
        <a:bodyPr/>
        <a:lstStyle/>
        <a:p>
          <a:endParaRPr lang="en-GB"/>
        </a:p>
      </dgm:t>
    </dgm:pt>
    <dgm:pt modelId="{4DCF609C-E5BD-4D0F-9866-EB656C98ADD2}" type="pres">
      <dgm:prSet presAssocID="{8757BD28-D72B-4045-B4AB-0BBE76E54482}" presName="sibTrans" presStyleCnt="0"/>
      <dgm:spPr/>
    </dgm:pt>
    <dgm:pt modelId="{4BD07C6E-6A10-4D46-AA3C-B8EE0E809DFF}" type="pres">
      <dgm:prSet presAssocID="{08E27612-8826-4E07-9672-FC84177B98F7}" presName="node" presStyleLbl="node1" presStyleIdx="3" presStyleCnt="4">
        <dgm:presLayoutVars>
          <dgm:bulletEnabled val="1"/>
        </dgm:presLayoutVars>
      </dgm:prSet>
      <dgm:spPr/>
      <dgm:t>
        <a:bodyPr/>
        <a:lstStyle/>
        <a:p>
          <a:endParaRPr lang="en-GB"/>
        </a:p>
      </dgm:t>
    </dgm:pt>
  </dgm:ptLst>
  <dgm:cxnLst>
    <dgm:cxn modelId="{34C4464D-59F3-4510-A107-3E50DB13BC39}" type="presOf" srcId="{1B53CFCF-4F60-4381-849F-791013009488}" destId="{8B52217E-9618-4D72-9320-CE2C0A858468}" srcOrd="0" destOrd="0" presId="urn:microsoft.com/office/officeart/2005/8/layout/default"/>
    <dgm:cxn modelId="{6A041C25-66DF-4A0C-AA34-DEB2711DE254}" srcId="{1B53CFCF-4F60-4381-849F-791013009488}" destId="{1DBC060E-790A-4CDD-8E2E-45F579CE0C62}" srcOrd="1" destOrd="0" parTransId="{6CD5EC2B-98D5-4A28-9628-DCA8D26275CE}" sibTransId="{445975CB-D497-44FB-8442-A695F9EAD0C5}"/>
    <dgm:cxn modelId="{C1C21024-1C14-4128-B8BA-4A262FF2D6E2}" srcId="{1B53CFCF-4F60-4381-849F-791013009488}" destId="{8A139703-F290-4B8B-BD3D-DB10C1F5669C}" srcOrd="2" destOrd="0" parTransId="{DAD979BF-8FAF-4D8E-BC38-F0E15C6E4A90}" sibTransId="{8757BD28-D72B-4045-B4AB-0BBE76E54482}"/>
    <dgm:cxn modelId="{4C4A4E5E-5019-437A-9CEE-6278F5F4AE29}" srcId="{1B53CFCF-4F60-4381-849F-791013009488}" destId="{08E27612-8826-4E07-9672-FC84177B98F7}" srcOrd="3" destOrd="0" parTransId="{C614242E-5F26-48FD-8B4D-3531AE17344F}" sibTransId="{965BB88A-D44F-45BD-86DD-DE66D83A12B1}"/>
    <dgm:cxn modelId="{7311C740-1B8A-4B11-990E-C0756B22D92E}" type="presOf" srcId="{08E27612-8826-4E07-9672-FC84177B98F7}" destId="{4BD07C6E-6A10-4D46-AA3C-B8EE0E809DFF}" srcOrd="0" destOrd="0" presId="urn:microsoft.com/office/officeart/2005/8/layout/default"/>
    <dgm:cxn modelId="{22ECE4BE-9DB1-498E-BB15-58CB206A15E0}" type="presOf" srcId="{8A139703-F290-4B8B-BD3D-DB10C1F5669C}" destId="{8D6C514E-5F0B-4031-86ED-B4F24281469C}" srcOrd="0" destOrd="0" presId="urn:microsoft.com/office/officeart/2005/8/layout/default"/>
    <dgm:cxn modelId="{CF66E3DD-1782-4EFE-A556-8C3C905DB24A}" type="presOf" srcId="{96723B55-FF55-47FD-B449-4AA8FA2BAB31}" destId="{56BFC3DA-A95C-4316-B5C1-1D964B4B0F2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2DF41136-2748-4349-AFA3-EF344DE6861F}" type="presOf" srcId="{1DBC060E-790A-4CDD-8E2E-45F579CE0C62}" destId="{EAC128E0-B124-45FB-8D3C-3545493916D3}" srcOrd="0" destOrd="0" presId="urn:microsoft.com/office/officeart/2005/8/layout/default"/>
    <dgm:cxn modelId="{A0A9E4B6-D451-48D1-8C10-7906D265D750}" type="presParOf" srcId="{8B52217E-9618-4D72-9320-CE2C0A858468}" destId="{56BFC3DA-A95C-4316-B5C1-1D964B4B0F23}" srcOrd="0" destOrd="0" presId="urn:microsoft.com/office/officeart/2005/8/layout/default"/>
    <dgm:cxn modelId="{A2404028-3944-411D-8AFD-A8F2B873B0DD}" type="presParOf" srcId="{8B52217E-9618-4D72-9320-CE2C0A858468}" destId="{3427721A-487C-4186-8C98-4EAC2E7A1907}" srcOrd="1" destOrd="0" presId="urn:microsoft.com/office/officeart/2005/8/layout/default"/>
    <dgm:cxn modelId="{1707D0B3-553C-47D3-8C8A-7EDA9C9D9912}" type="presParOf" srcId="{8B52217E-9618-4D72-9320-CE2C0A858468}" destId="{EAC128E0-B124-45FB-8D3C-3545493916D3}" srcOrd="2" destOrd="0" presId="urn:microsoft.com/office/officeart/2005/8/layout/default"/>
    <dgm:cxn modelId="{F079A2F0-CFA7-44EC-9523-585E792824AC}" type="presParOf" srcId="{8B52217E-9618-4D72-9320-CE2C0A858468}" destId="{85462E2A-53BA-4EE3-BE53-7BEFD6DD9817}" srcOrd="3" destOrd="0" presId="urn:microsoft.com/office/officeart/2005/8/layout/default"/>
    <dgm:cxn modelId="{B48C0AC2-088D-461E-B346-5AD390D2DD48}" type="presParOf" srcId="{8B52217E-9618-4D72-9320-CE2C0A858468}" destId="{8D6C514E-5F0B-4031-86ED-B4F24281469C}" srcOrd="4" destOrd="0" presId="urn:microsoft.com/office/officeart/2005/8/layout/default"/>
    <dgm:cxn modelId="{7DA6140B-8373-4B75-9845-1EA37F6AEE2E}" type="presParOf" srcId="{8B52217E-9618-4D72-9320-CE2C0A858468}" destId="{4DCF609C-E5BD-4D0F-9866-EB656C98ADD2}" srcOrd="5" destOrd="0" presId="urn:microsoft.com/office/officeart/2005/8/layout/default"/>
    <dgm:cxn modelId="{4852FE0C-A94E-4C7F-B142-B0EA9112657B}" type="presParOf" srcId="{8B52217E-9618-4D72-9320-CE2C0A858468}" destId="{4BD07C6E-6A10-4D46-AA3C-B8EE0E809DFF}"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dgm:spPr>
        <a:ln>
          <a:noFill/>
        </a:ln>
      </dgm:spPr>
      <dgm:t>
        <a:bodyPr/>
        <a:lstStyle/>
        <a:p>
          <a:pPr rtl="0"/>
          <a:r>
            <a:rPr lang="en-GB" dirty="0" smtClean="0"/>
            <a:t>.NET CLI </a:t>
          </a:r>
        </a:p>
        <a:p>
          <a:pPr rtl="0"/>
          <a:r>
            <a:rPr lang="en-GB" dirty="0" smtClean="0"/>
            <a:t>2.0-4.0</a:t>
          </a:r>
          <a:endParaRPr lang="en-GB"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dgm:spPr>
        <a:ln>
          <a:noFill/>
        </a:ln>
      </dgm:spPr>
      <dgm:t>
        <a:bodyPr/>
        <a:lstStyle/>
        <a:p>
          <a:pPr rtl="0"/>
          <a:r>
            <a:rPr lang="en-GB" dirty="0" smtClean="0"/>
            <a:t>C# </a:t>
          </a:r>
        </a:p>
        <a:p>
          <a:pPr rtl="0"/>
          <a:r>
            <a:rPr lang="en-GB" dirty="0" smtClean="0"/>
            <a:t>1.0-5.0</a:t>
          </a:r>
          <a:endParaRPr lang="en-GB"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A139703-F290-4B8B-BD3D-DB10C1F5669C}">
      <dgm:prSet/>
      <dgm:spPr>
        <a:ln>
          <a:noFill/>
        </a:ln>
      </dgm:spPr>
      <dgm:t>
        <a:bodyPr/>
        <a:lstStyle/>
        <a:p>
          <a:pPr rtl="0"/>
          <a:r>
            <a:rPr lang="en-GB" dirty="0" smtClean="0"/>
            <a:t>F#</a:t>
          </a:r>
        </a:p>
        <a:p>
          <a:pPr rtl="0"/>
          <a:r>
            <a:rPr lang="en-GB" dirty="0" smtClean="0"/>
            <a:t>2.0</a:t>
          </a:r>
          <a:endParaRPr lang="en-GB" dirty="0"/>
        </a:p>
      </dgm:t>
    </dgm:pt>
    <dgm:pt modelId="{DAD979BF-8FAF-4D8E-BC38-F0E15C6E4A90}" type="parTrans" cxnId="{C1C21024-1C14-4128-B8BA-4A262FF2D6E2}">
      <dgm:prSet/>
      <dgm:spPr/>
      <dgm:t>
        <a:bodyPr/>
        <a:lstStyle/>
        <a:p>
          <a:endParaRPr lang="en-GB">
            <a:solidFill>
              <a:schemeClr val="bg1"/>
            </a:solidFill>
          </a:endParaRPr>
        </a:p>
      </dgm:t>
    </dgm:pt>
    <dgm:pt modelId="{8757BD28-D72B-4045-B4AB-0BBE76E54482}" type="sibTrans" cxnId="{C1C21024-1C14-4128-B8BA-4A262FF2D6E2}">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3">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EAC128E0-B124-45FB-8D3C-3545493916D3}" type="pres">
      <dgm:prSet presAssocID="{1DBC060E-790A-4CDD-8E2E-45F579CE0C62}" presName="node" presStyleLbl="node1" presStyleIdx="1" presStyleCnt="3">
        <dgm:presLayoutVars>
          <dgm:bulletEnabled val="1"/>
        </dgm:presLayoutVars>
      </dgm:prSet>
      <dgm:spPr/>
      <dgm:t>
        <a:bodyPr/>
        <a:lstStyle/>
        <a:p>
          <a:endParaRPr lang="en-GB"/>
        </a:p>
      </dgm:t>
    </dgm:pt>
    <dgm:pt modelId="{85462E2A-53BA-4EE3-BE53-7BEFD6DD9817}" type="pres">
      <dgm:prSet presAssocID="{445975CB-D497-44FB-8442-A695F9EAD0C5}" presName="sibTrans" presStyleCnt="0"/>
      <dgm:spPr/>
      <dgm:t>
        <a:bodyPr/>
        <a:lstStyle/>
        <a:p>
          <a:endParaRPr lang="en-GB"/>
        </a:p>
      </dgm:t>
    </dgm:pt>
    <dgm:pt modelId="{8D6C514E-5F0B-4031-86ED-B4F24281469C}" type="pres">
      <dgm:prSet presAssocID="{8A139703-F290-4B8B-BD3D-DB10C1F5669C}" presName="node" presStyleLbl="node1" presStyleIdx="2" presStyleCnt="3">
        <dgm:presLayoutVars>
          <dgm:bulletEnabled val="1"/>
        </dgm:presLayoutVars>
      </dgm:prSet>
      <dgm:spPr/>
      <dgm:t>
        <a:bodyPr/>
        <a:lstStyle/>
        <a:p>
          <a:endParaRPr lang="en-GB"/>
        </a:p>
      </dgm:t>
    </dgm:pt>
  </dgm:ptLst>
  <dgm:cxnLst>
    <dgm:cxn modelId="{6A041C25-66DF-4A0C-AA34-DEB2711DE254}" srcId="{1B53CFCF-4F60-4381-849F-791013009488}" destId="{1DBC060E-790A-4CDD-8E2E-45F579CE0C62}" srcOrd="1" destOrd="0" parTransId="{6CD5EC2B-98D5-4A28-9628-DCA8D26275CE}" sibTransId="{445975CB-D497-44FB-8442-A695F9EAD0C5}"/>
    <dgm:cxn modelId="{8C9B4468-C5AF-4DF7-A9FE-28CDF9B08723}" type="presOf" srcId="{1B53CFCF-4F60-4381-849F-791013009488}" destId="{8B52217E-9618-4D72-9320-CE2C0A858468}" srcOrd="0" destOrd="0" presId="urn:microsoft.com/office/officeart/2005/8/layout/default"/>
    <dgm:cxn modelId="{2DCC5C3F-CD0F-4A06-AA4D-1A68EA3EC34F}" type="presOf" srcId="{8A139703-F290-4B8B-BD3D-DB10C1F5669C}" destId="{8D6C514E-5F0B-4031-86ED-B4F24281469C}"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E53DC122-A243-47CA-898F-FC371FC887FF}" type="presOf" srcId="{96723B55-FF55-47FD-B449-4AA8FA2BAB31}" destId="{56BFC3DA-A95C-4316-B5C1-1D964B4B0F23}" srcOrd="0" destOrd="0" presId="urn:microsoft.com/office/officeart/2005/8/layout/default"/>
    <dgm:cxn modelId="{55257901-BDD5-45B1-B1D5-9130199DB658}" type="presOf" srcId="{1DBC060E-790A-4CDD-8E2E-45F579CE0C62}" destId="{EAC128E0-B124-45FB-8D3C-3545493916D3}" srcOrd="0" destOrd="0" presId="urn:microsoft.com/office/officeart/2005/8/layout/default"/>
    <dgm:cxn modelId="{C1C21024-1C14-4128-B8BA-4A262FF2D6E2}" srcId="{1B53CFCF-4F60-4381-849F-791013009488}" destId="{8A139703-F290-4B8B-BD3D-DB10C1F5669C}" srcOrd="2" destOrd="0" parTransId="{DAD979BF-8FAF-4D8E-BC38-F0E15C6E4A90}" sibTransId="{8757BD28-D72B-4045-B4AB-0BBE76E54482}"/>
    <dgm:cxn modelId="{2D0A35B0-5EE8-4464-95C4-A6B5969E0C19}" type="presParOf" srcId="{8B52217E-9618-4D72-9320-CE2C0A858468}" destId="{56BFC3DA-A95C-4316-B5C1-1D964B4B0F23}" srcOrd="0" destOrd="0" presId="urn:microsoft.com/office/officeart/2005/8/layout/default"/>
    <dgm:cxn modelId="{73E353C4-9255-40CE-A844-FAFD70B8231D}" type="presParOf" srcId="{8B52217E-9618-4D72-9320-CE2C0A858468}" destId="{3427721A-487C-4186-8C98-4EAC2E7A1907}" srcOrd="1" destOrd="0" presId="urn:microsoft.com/office/officeart/2005/8/layout/default"/>
    <dgm:cxn modelId="{11D4FA1F-62B5-4368-9C8D-F5AA93E9E9FF}" type="presParOf" srcId="{8B52217E-9618-4D72-9320-CE2C0A858468}" destId="{EAC128E0-B124-45FB-8D3C-3545493916D3}" srcOrd="2" destOrd="0" presId="urn:microsoft.com/office/officeart/2005/8/layout/default"/>
    <dgm:cxn modelId="{26426D2D-3000-46ED-9260-A299E61E4742}" type="presParOf" srcId="{8B52217E-9618-4D72-9320-CE2C0A858468}" destId="{85462E2A-53BA-4EE3-BE53-7BEFD6DD9817}" srcOrd="3" destOrd="0" presId="urn:microsoft.com/office/officeart/2005/8/layout/default"/>
    <dgm:cxn modelId="{9CA27E78-6239-47AC-8AEF-4DC0A7646B3C}" type="presParOf" srcId="{8B52217E-9618-4D72-9320-CE2C0A858468}" destId="{8D6C514E-5F0B-4031-86ED-B4F24281469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Java</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1DBC060E-790A-4CDD-8E2E-45F579CE0C62}">
      <dgm:prSet custT="1"/>
      <dgm:spPr>
        <a:solidFill>
          <a:schemeClr val="accent1">
            <a:lumMod val="75000"/>
          </a:schemeClr>
        </a:solidFill>
        <a:ln>
          <a:noFill/>
        </a:ln>
      </dgm:spPr>
      <dgm:t>
        <a:bodyPr/>
        <a:lstStyle/>
        <a:p>
          <a:pPr rtl="0"/>
          <a:r>
            <a:rPr lang="en-GB" sz="2400" dirty="0" err="1" smtClean="0"/>
            <a:t>Scala</a:t>
          </a:r>
          <a:endParaRPr lang="en-GB" sz="3300" dirty="0"/>
        </a:p>
      </dgm:t>
    </dgm:pt>
    <dgm:pt modelId="{6CD5EC2B-98D5-4A28-9628-DCA8D26275CE}" type="parTrans" cxnId="{6A041C25-66DF-4A0C-AA34-DEB2711DE254}">
      <dgm:prSet/>
      <dgm:spPr/>
      <dgm:t>
        <a:bodyPr/>
        <a:lstStyle/>
        <a:p>
          <a:endParaRPr lang="en-GB">
            <a:solidFill>
              <a:schemeClr val="bg1"/>
            </a:solidFill>
          </a:endParaRPr>
        </a:p>
      </dgm:t>
    </dgm:pt>
    <dgm:pt modelId="{445975CB-D497-44FB-8442-A695F9EAD0C5}" type="sibTrans" cxnId="{6A041C25-66DF-4A0C-AA34-DEB2711DE254}">
      <dgm:prSet/>
      <dgm:spPr/>
      <dgm:t>
        <a:bodyPr/>
        <a:lstStyle/>
        <a:p>
          <a:endParaRPr lang="en-GB">
            <a:solidFill>
              <a:schemeClr val="bg1"/>
            </a:solidFill>
          </a:endParaRPr>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EAC128E0-B124-45FB-8D3C-3545493916D3}" type="pres">
      <dgm:prSet presAssocID="{1DBC060E-790A-4CDD-8E2E-45F579CE0C62}" presName="node" presStyleLbl="node1" presStyleIdx="1" presStyleCnt="2">
        <dgm:presLayoutVars>
          <dgm:bulletEnabled val="1"/>
        </dgm:presLayoutVars>
      </dgm:prSet>
      <dgm:spPr/>
      <dgm:t>
        <a:bodyPr/>
        <a:lstStyle/>
        <a:p>
          <a:endParaRPr lang="en-GB"/>
        </a:p>
      </dgm:t>
    </dgm:pt>
  </dgm:ptLst>
  <dgm:cxnLst>
    <dgm:cxn modelId="{8F272F22-71A7-4303-9F73-E3FF21DA1A33}" srcId="{1B53CFCF-4F60-4381-849F-791013009488}" destId="{96723B55-FF55-47FD-B449-4AA8FA2BAB31}" srcOrd="0" destOrd="0" parTransId="{D593ADA1-9F70-486D-A61E-448F67C7754A}" sibTransId="{F56B31CB-81EA-4F83-B8B6-072177CC32AC}"/>
    <dgm:cxn modelId="{6A041C25-66DF-4A0C-AA34-DEB2711DE254}" srcId="{1B53CFCF-4F60-4381-849F-791013009488}" destId="{1DBC060E-790A-4CDD-8E2E-45F579CE0C62}" srcOrd="1" destOrd="0" parTransId="{6CD5EC2B-98D5-4A28-9628-DCA8D26275CE}" sibTransId="{445975CB-D497-44FB-8442-A695F9EAD0C5}"/>
    <dgm:cxn modelId="{C0031FEB-1E82-4A90-BAD3-382A6B3EE79E}" type="presOf" srcId="{1B53CFCF-4F60-4381-849F-791013009488}" destId="{8B52217E-9618-4D72-9320-CE2C0A858468}" srcOrd="0" destOrd="0" presId="urn:microsoft.com/office/officeart/2005/8/layout/default"/>
    <dgm:cxn modelId="{348B7BE9-2D0F-41D2-86E6-7F66F601BD54}" type="presOf" srcId="{96723B55-FF55-47FD-B449-4AA8FA2BAB31}" destId="{56BFC3DA-A95C-4316-B5C1-1D964B4B0F23}" srcOrd="0" destOrd="0" presId="urn:microsoft.com/office/officeart/2005/8/layout/default"/>
    <dgm:cxn modelId="{F24E9B65-F33F-45D4-B168-C406342FEEE9}" type="presOf" srcId="{1DBC060E-790A-4CDD-8E2E-45F579CE0C62}" destId="{EAC128E0-B124-45FB-8D3C-3545493916D3}" srcOrd="0" destOrd="0" presId="urn:microsoft.com/office/officeart/2005/8/layout/default"/>
    <dgm:cxn modelId="{EA8896E2-EC43-4943-880F-4155F6B21A10}" type="presParOf" srcId="{8B52217E-9618-4D72-9320-CE2C0A858468}" destId="{56BFC3DA-A95C-4316-B5C1-1D964B4B0F23}" srcOrd="0" destOrd="0" presId="urn:microsoft.com/office/officeart/2005/8/layout/default"/>
    <dgm:cxn modelId="{B53BC796-F21A-40C7-A575-CF5ABDE08A1D}" type="presParOf" srcId="{8B52217E-9618-4D72-9320-CE2C0A858468}" destId="{3427721A-487C-4186-8C98-4EAC2E7A1907}" srcOrd="1" destOrd="0" presId="urn:microsoft.com/office/officeart/2005/8/layout/default"/>
    <dgm:cxn modelId="{479273DD-E74D-47DB-A2FC-0B96D8FEDF50}" type="presParOf" srcId="{8B52217E-9618-4D72-9320-CE2C0A858468}" destId="{EAC128E0-B124-45FB-8D3C-3545493916D3}" srcOrd="2" destOrd="0" presId="urn:microsoft.com/office/officeart/2005/8/layout/default"/>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Haskell</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2400" dirty="0" smtClean="0"/>
            <a:t>Python</a:t>
          </a:r>
          <a:endParaRPr lang="en-GB" sz="24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44082BB9-4782-4B0E-AFC9-D6EB947E9525}" type="presOf" srcId="{96723B55-FF55-47FD-B449-4AA8FA2BAB31}" destId="{56BFC3DA-A95C-4316-B5C1-1D964B4B0F23}"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2D6761A9-BFE5-4425-BACE-2DB1796B40B0}" type="presOf" srcId="{1B53CFCF-4F60-4381-849F-791013009488}" destId="{8B52217E-9618-4D72-9320-CE2C0A858468}" srcOrd="0" destOrd="0" presId="urn:microsoft.com/office/officeart/2005/8/layout/default"/>
    <dgm:cxn modelId="{19A0E37B-5487-4AF8-AF55-F930A3A425E8}" srcId="{1B53CFCF-4F60-4381-849F-791013009488}" destId="{5DCCFCB4-9354-4463-81DB-4E89479D4FED}" srcOrd="1" destOrd="0" parTransId="{E0781257-8441-421B-913E-0E4FCFDA6F38}" sibTransId="{69F98C84-0C1C-4A70-91E6-4BE198416983}"/>
    <dgm:cxn modelId="{50F929D0-9862-4572-B943-A88BBE95FE0F}" type="presOf" srcId="{5DCCFCB4-9354-4463-81DB-4E89479D4FED}" destId="{0DB30D05-59D8-4B63-B114-A36800D53EBC}" srcOrd="0" destOrd="0" presId="urn:microsoft.com/office/officeart/2005/8/layout/default"/>
    <dgm:cxn modelId="{BF70ED23-1E88-49DA-886F-4C5E98C45DBB}" type="presParOf" srcId="{8B52217E-9618-4D72-9320-CE2C0A858468}" destId="{56BFC3DA-A95C-4316-B5C1-1D964B4B0F23}" srcOrd="0" destOrd="0" presId="urn:microsoft.com/office/officeart/2005/8/layout/default"/>
    <dgm:cxn modelId="{E2A8CAB2-E944-47D9-BB3E-19E3270419E0}" type="presParOf" srcId="{8B52217E-9618-4D72-9320-CE2C0A858468}" destId="{3427721A-487C-4186-8C98-4EAC2E7A1907}" srcOrd="1" destOrd="0" presId="urn:microsoft.com/office/officeart/2005/8/layout/default"/>
    <dgm:cxn modelId="{DFB467B6-5F17-4638-97E3-819CBA4E62DD}"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400" dirty="0" smtClean="0"/>
            <a:t>C</a:t>
          </a:r>
          <a:endParaRPr lang="en-GB" sz="33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2400" dirty="0" smtClean="0"/>
            <a:t>C++</a:t>
          </a:r>
          <a:endParaRPr lang="en-GB" sz="24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2F1B3932-A06B-4F7D-A58A-A0CE9DAAD4C5}" type="presOf" srcId="{5DCCFCB4-9354-4463-81DB-4E89479D4FED}" destId="{0DB30D05-59D8-4B63-B114-A36800D53EBC}" srcOrd="0" destOrd="0" presId="urn:microsoft.com/office/officeart/2005/8/layout/default"/>
    <dgm:cxn modelId="{8F272F22-71A7-4303-9F73-E3FF21DA1A33}" srcId="{1B53CFCF-4F60-4381-849F-791013009488}" destId="{96723B55-FF55-47FD-B449-4AA8FA2BAB31}" srcOrd="0" destOrd="0" parTransId="{D593ADA1-9F70-486D-A61E-448F67C7754A}" sibTransId="{F56B31CB-81EA-4F83-B8B6-072177CC32AC}"/>
    <dgm:cxn modelId="{0936DD25-E0FD-4A99-BF82-CA221422DBA5}" type="presOf" srcId="{96723B55-FF55-47FD-B449-4AA8FA2BAB31}" destId="{56BFC3DA-A95C-4316-B5C1-1D964B4B0F23}" srcOrd="0" destOrd="0" presId="urn:microsoft.com/office/officeart/2005/8/layout/default"/>
    <dgm:cxn modelId="{19A0E37B-5487-4AF8-AF55-F930A3A425E8}" srcId="{1B53CFCF-4F60-4381-849F-791013009488}" destId="{5DCCFCB4-9354-4463-81DB-4E89479D4FED}" srcOrd="1" destOrd="0" parTransId="{E0781257-8441-421B-913E-0E4FCFDA6F38}" sibTransId="{69F98C84-0C1C-4A70-91E6-4BE198416983}"/>
    <dgm:cxn modelId="{CC233FEA-62AF-42B8-9AAF-9C6F550E8485}" type="presOf" srcId="{1B53CFCF-4F60-4381-849F-791013009488}" destId="{8B52217E-9618-4D72-9320-CE2C0A858468}" srcOrd="0" destOrd="0" presId="urn:microsoft.com/office/officeart/2005/8/layout/default"/>
    <dgm:cxn modelId="{C74D22F9-765C-4D3C-971D-6B37C4AA2DC7}" type="presParOf" srcId="{8B52217E-9618-4D72-9320-CE2C0A858468}" destId="{56BFC3DA-A95C-4316-B5C1-1D964B4B0F23}" srcOrd="0" destOrd="0" presId="urn:microsoft.com/office/officeart/2005/8/layout/default"/>
    <dgm:cxn modelId="{B1254627-860B-4E4A-9B22-92BF172F93BA}" type="presParOf" srcId="{8B52217E-9618-4D72-9320-CE2C0A858468}" destId="{3427721A-487C-4186-8C98-4EAC2E7A1907}" srcOrd="1" destOrd="0" presId="urn:microsoft.com/office/officeart/2005/8/layout/default"/>
    <dgm:cxn modelId="{EB40A015-0068-43B3-8EA3-00AA5BE9F8FE}"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53CFCF-4F60-4381-849F-79101300948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96723B55-FF55-47FD-B449-4AA8FA2BAB31}">
      <dgm:prSet custT="1"/>
      <dgm:spPr>
        <a:solidFill>
          <a:schemeClr val="accent1">
            <a:lumMod val="75000"/>
          </a:schemeClr>
        </a:solidFill>
        <a:ln>
          <a:noFill/>
        </a:ln>
      </dgm:spPr>
      <dgm:t>
        <a:bodyPr/>
        <a:lstStyle/>
        <a:p>
          <a:pPr rtl="0"/>
          <a:r>
            <a:rPr lang="en-GB" sz="2000" dirty="0" err="1" smtClean="0"/>
            <a:t>Javascript</a:t>
          </a:r>
          <a:endParaRPr lang="en-GB" sz="2000" dirty="0"/>
        </a:p>
      </dgm:t>
    </dgm:pt>
    <dgm:pt modelId="{D593ADA1-9F70-486D-A61E-448F67C7754A}" type="parTrans" cxnId="{8F272F22-71A7-4303-9F73-E3FF21DA1A33}">
      <dgm:prSet/>
      <dgm:spPr/>
      <dgm:t>
        <a:bodyPr/>
        <a:lstStyle/>
        <a:p>
          <a:endParaRPr lang="en-GB">
            <a:solidFill>
              <a:schemeClr val="bg1"/>
            </a:solidFill>
          </a:endParaRPr>
        </a:p>
      </dgm:t>
    </dgm:pt>
    <dgm:pt modelId="{F56B31CB-81EA-4F83-B8B6-072177CC32AC}" type="sibTrans" cxnId="{8F272F22-71A7-4303-9F73-E3FF21DA1A33}">
      <dgm:prSet/>
      <dgm:spPr/>
      <dgm:t>
        <a:bodyPr/>
        <a:lstStyle/>
        <a:p>
          <a:endParaRPr lang="en-GB">
            <a:solidFill>
              <a:schemeClr val="bg1"/>
            </a:solidFill>
          </a:endParaRPr>
        </a:p>
      </dgm:t>
    </dgm:pt>
    <dgm:pt modelId="{5DCCFCB4-9354-4463-81DB-4E89479D4FED}">
      <dgm:prSet custT="1"/>
      <dgm:spPr>
        <a:solidFill>
          <a:schemeClr val="accent1">
            <a:lumMod val="75000"/>
          </a:schemeClr>
        </a:solidFill>
        <a:ln>
          <a:noFill/>
        </a:ln>
      </dgm:spPr>
      <dgm:t>
        <a:bodyPr/>
        <a:lstStyle/>
        <a:p>
          <a:pPr rtl="0"/>
          <a:r>
            <a:rPr lang="en-GB" sz="1800" dirty="0" smtClean="0"/>
            <a:t>Typescript</a:t>
          </a:r>
          <a:endParaRPr lang="en-GB" sz="1600" dirty="0"/>
        </a:p>
      </dgm:t>
    </dgm:pt>
    <dgm:pt modelId="{E0781257-8441-421B-913E-0E4FCFDA6F38}" type="parTrans" cxnId="{19A0E37B-5487-4AF8-AF55-F930A3A425E8}">
      <dgm:prSet/>
      <dgm:spPr/>
      <dgm:t>
        <a:bodyPr/>
        <a:lstStyle/>
        <a:p>
          <a:endParaRPr lang="en-GB"/>
        </a:p>
      </dgm:t>
    </dgm:pt>
    <dgm:pt modelId="{69F98C84-0C1C-4A70-91E6-4BE198416983}" type="sibTrans" cxnId="{19A0E37B-5487-4AF8-AF55-F930A3A425E8}">
      <dgm:prSet/>
      <dgm:spPr/>
      <dgm:t>
        <a:bodyPr/>
        <a:lstStyle/>
        <a:p>
          <a:endParaRPr lang="en-GB"/>
        </a:p>
      </dgm:t>
    </dgm:pt>
    <dgm:pt modelId="{8B52217E-9618-4D72-9320-CE2C0A858468}" type="pres">
      <dgm:prSet presAssocID="{1B53CFCF-4F60-4381-849F-791013009488}" presName="diagram" presStyleCnt="0">
        <dgm:presLayoutVars>
          <dgm:dir/>
          <dgm:resizeHandles val="exact"/>
        </dgm:presLayoutVars>
      </dgm:prSet>
      <dgm:spPr/>
      <dgm:t>
        <a:bodyPr/>
        <a:lstStyle/>
        <a:p>
          <a:endParaRPr lang="en-GB"/>
        </a:p>
      </dgm:t>
    </dgm:pt>
    <dgm:pt modelId="{56BFC3DA-A95C-4316-B5C1-1D964B4B0F23}" type="pres">
      <dgm:prSet presAssocID="{96723B55-FF55-47FD-B449-4AA8FA2BAB31}" presName="node" presStyleLbl="node1" presStyleIdx="0" presStyleCnt="2">
        <dgm:presLayoutVars>
          <dgm:bulletEnabled val="1"/>
        </dgm:presLayoutVars>
      </dgm:prSet>
      <dgm:spPr/>
      <dgm:t>
        <a:bodyPr/>
        <a:lstStyle/>
        <a:p>
          <a:endParaRPr lang="en-GB"/>
        </a:p>
      </dgm:t>
    </dgm:pt>
    <dgm:pt modelId="{3427721A-487C-4186-8C98-4EAC2E7A1907}" type="pres">
      <dgm:prSet presAssocID="{F56B31CB-81EA-4F83-B8B6-072177CC32AC}" presName="sibTrans" presStyleCnt="0"/>
      <dgm:spPr/>
      <dgm:t>
        <a:bodyPr/>
        <a:lstStyle/>
        <a:p>
          <a:endParaRPr lang="en-GB"/>
        </a:p>
      </dgm:t>
    </dgm:pt>
    <dgm:pt modelId="{0DB30D05-59D8-4B63-B114-A36800D53EBC}" type="pres">
      <dgm:prSet presAssocID="{5DCCFCB4-9354-4463-81DB-4E89479D4FED}" presName="node" presStyleLbl="node1" presStyleIdx="1" presStyleCnt="2">
        <dgm:presLayoutVars>
          <dgm:bulletEnabled val="1"/>
        </dgm:presLayoutVars>
      </dgm:prSet>
      <dgm:spPr/>
      <dgm:t>
        <a:bodyPr/>
        <a:lstStyle/>
        <a:p>
          <a:endParaRPr lang="en-GB"/>
        </a:p>
      </dgm:t>
    </dgm:pt>
  </dgm:ptLst>
  <dgm:cxnLst>
    <dgm:cxn modelId="{8F272F22-71A7-4303-9F73-E3FF21DA1A33}" srcId="{1B53CFCF-4F60-4381-849F-791013009488}" destId="{96723B55-FF55-47FD-B449-4AA8FA2BAB31}" srcOrd="0" destOrd="0" parTransId="{D593ADA1-9F70-486D-A61E-448F67C7754A}" sibTransId="{F56B31CB-81EA-4F83-B8B6-072177CC32AC}"/>
    <dgm:cxn modelId="{8D4A6B0E-327B-47C8-93ED-595F5E86EAC1}" type="presOf" srcId="{5DCCFCB4-9354-4463-81DB-4E89479D4FED}" destId="{0DB30D05-59D8-4B63-B114-A36800D53EBC}" srcOrd="0" destOrd="0" presId="urn:microsoft.com/office/officeart/2005/8/layout/default"/>
    <dgm:cxn modelId="{4069ED06-F17C-4F01-BFF4-76C2621E9992}" type="presOf" srcId="{1B53CFCF-4F60-4381-849F-791013009488}" destId="{8B52217E-9618-4D72-9320-CE2C0A858468}" srcOrd="0" destOrd="0" presId="urn:microsoft.com/office/officeart/2005/8/layout/default"/>
    <dgm:cxn modelId="{19A0E37B-5487-4AF8-AF55-F930A3A425E8}" srcId="{1B53CFCF-4F60-4381-849F-791013009488}" destId="{5DCCFCB4-9354-4463-81DB-4E89479D4FED}" srcOrd="1" destOrd="0" parTransId="{E0781257-8441-421B-913E-0E4FCFDA6F38}" sibTransId="{69F98C84-0C1C-4A70-91E6-4BE198416983}"/>
    <dgm:cxn modelId="{B91C3124-2BC3-4F6E-BDBC-B24DA59CBA83}" type="presOf" srcId="{96723B55-FF55-47FD-B449-4AA8FA2BAB31}" destId="{56BFC3DA-A95C-4316-B5C1-1D964B4B0F23}" srcOrd="0" destOrd="0" presId="urn:microsoft.com/office/officeart/2005/8/layout/default"/>
    <dgm:cxn modelId="{742C00EF-AD18-48EF-B08B-64782CFE7DA3}" type="presParOf" srcId="{8B52217E-9618-4D72-9320-CE2C0A858468}" destId="{56BFC3DA-A95C-4316-B5C1-1D964B4B0F23}" srcOrd="0" destOrd="0" presId="urn:microsoft.com/office/officeart/2005/8/layout/default"/>
    <dgm:cxn modelId="{98257218-4985-42D2-B9D1-49F396C192D5}" type="presParOf" srcId="{8B52217E-9618-4D72-9320-CE2C0A858468}" destId="{3427721A-487C-4186-8C98-4EAC2E7A1907}" srcOrd="1" destOrd="0" presId="urn:microsoft.com/office/officeart/2005/8/layout/default"/>
    <dgm:cxn modelId="{F68AA257-9B0F-45D0-8AAD-2BAC8DFA6BE6}" type="presParOf" srcId="{8B52217E-9618-4D72-9320-CE2C0A858468}" destId="{0DB30D05-59D8-4B63-B114-A36800D53EBC}" srcOrd="2" destOrd="0" presId="urn:microsoft.com/office/officeart/2005/8/layout/defaul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E1A0D9-E044-4211-88E2-3C1CCF11CB7C}" type="doc">
      <dgm:prSet loTypeId="urn:microsoft.com/office/officeart/2005/8/layout/hProcess9" loCatId="process" qsTypeId="urn:microsoft.com/office/officeart/2005/8/quickstyle/simple1" qsCatId="simple" csTypeId="urn:microsoft.com/office/officeart/2005/8/colors/accent1_2" csCatId="accent1" phldr="1"/>
      <dgm:spPr/>
    </dgm:pt>
    <dgm:pt modelId="{BD80B95D-7298-49B8-BA35-317CBA84A42E}">
      <dgm:prSet phldrT="[Text]"/>
      <dgm:spPr/>
      <dgm:t>
        <a:bodyPr/>
        <a:lstStyle/>
        <a:p>
          <a:r>
            <a:rPr lang="en-GB" b="1" dirty="0" smtClean="0">
              <a:latin typeface="Candara" pitchFamily="34" charset="0"/>
            </a:rPr>
            <a:t>The </a:t>
          </a:r>
          <a:r>
            <a:rPr lang="en-GB" b="1" dirty="0" smtClean="0">
              <a:solidFill>
                <a:srgbClr val="FFFF00"/>
              </a:solidFill>
              <a:latin typeface="Candara" pitchFamily="34" charset="0"/>
            </a:rPr>
            <a:t>dark days </a:t>
          </a:r>
          <a:r>
            <a:rPr lang="en-GB" b="1" dirty="0" smtClean="0">
              <a:latin typeface="Candara" pitchFamily="34" charset="0"/>
            </a:rPr>
            <a:t>of object fundamentalism are past us </a:t>
          </a:r>
          <a:r>
            <a:rPr lang="en-GB" b="1" dirty="0" smtClean="0">
              <a:latin typeface="Candara" pitchFamily="34" charset="0"/>
              <a:sym typeface="Wingdings" pitchFamily="2" charset="2"/>
            </a:rPr>
            <a:t></a:t>
          </a:r>
          <a:endParaRPr lang="en-GB" b="1" dirty="0">
            <a:latin typeface="Candara" pitchFamily="34" charset="0"/>
          </a:endParaRPr>
        </a:p>
      </dgm:t>
    </dgm:pt>
    <dgm:pt modelId="{2454896B-FB4C-4E47-A97E-7D9B727A3053}" type="parTrans" cxnId="{0A72BCD0-984E-4B74-A283-49AE6D110FB5}">
      <dgm:prSet/>
      <dgm:spPr/>
      <dgm:t>
        <a:bodyPr/>
        <a:lstStyle/>
        <a:p>
          <a:endParaRPr lang="en-GB"/>
        </a:p>
      </dgm:t>
    </dgm:pt>
    <dgm:pt modelId="{B21D77AB-A680-47D0-9B96-FA3DE34C5811}" type="sibTrans" cxnId="{0A72BCD0-984E-4B74-A283-49AE6D110FB5}">
      <dgm:prSet/>
      <dgm:spPr/>
      <dgm:t>
        <a:bodyPr/>
        <a:lstStyle/>
        <a:p>
          <a:endParaRPr lang="en-GB"/>
        </a:p>
      </dgm:t>
    </dgm:pt>
    <dgm:pt modelId="{F0882571-4763-409E-8210-D316A6E64DEF}">
      <dgm:prSet phldrT="[Text]" custT="1"/>
      <dgm:spPr/>
      <dgm:t>
        <a:bodyPr/>
        <a:lstStyle/>
        <a:p>
          <a:r>
            <a:rPr lang="en-US" sz="2500" b="1" dirty="0" smtClean="0">
              <a:solidFill>
                <a:srgbClr val="FFFF00"/>
              </a:solidFill>
              <a:latin typeface="Candara" pitchFamily="34" charset="0"/>
            </a:rPr>
            <a:t>Mixed OO/FP </a:t>
          </a:r>
          <a:r>
            <a:rPr lang="en-US" sz="2500" b="1" dirty="0" smtClean="0">
              <a:solidFill>
                <a:srgbClr val="FFFF00"/>
              </a:solidFill>
              <a:latin typeface="Candara" pitchFamily="34" charset="0"/>
            </a:rPr>
            <a:t>languages </a:t>
          </a:r>
          <a:r>
            <a:rPr lang="en-US" sz="2500" b="1" dirty="0" smtClean="0">
              <a:solidFill>
                <a:schemeClr val="tx1"/>
              </a:solidFill>
              <a:latin typeface="Candara" pitchFamily="34" charset="0"/>
            </a:rPr>
            <a:t>are now </a:t>
          </a:r>
          <a:r>
            <a:rPr lang="en-US" sz="2500" b="1" dirty="0" smtClean="0">
              <a:solidFill>
                <a:srgbClr val="FFFF00"/>
              </a:solidFill>
              <a:latin typeface="Candara" pitchFamily="34" charset="0"/>
            </a:rPr>
            <a:t>industry standard</a:t>
          </a:r>
        </a:p>
        <a:p>
          <a:r>
            <a:rPr lang="en-US" sz="1400" b="1" dirty="0" smtClean="0">
              <a:solidFill>
                <a:srgbClr val="FFFF00"/>
              </a:solidFill>
              <a:latin typeface="Candara" pitchFamily="34" charset="0"/>
            </a:rPr>
            <a:t>(C#, C++, VB, </a:t>
          </a:r>
          <a:r>
            <a:rPr lang="en-US" sz="1400" b="1" dirty="0" smtClean="0">
              <a:solidFill>
                <a:srgbClr val="FFFF00"/>
              </a:solidFill>
              <a:latin typeface="Candara" pitchFamily="34" charset="0"/>
            </a:rPr>
            <a:t>Java, Typescript, </a:t>
          </a:r>
          <a:r>
            <a:rPr lang="en-US" sz="1400" b="1" dirty="0" err="1" smtClean="0">
              <a:solidFill>
                <a:srgbClr val="FFFF00"/>
              </a:solidFill>
              <a:latin typeface="Candara" pitchFamily="34" charset="0"/>
            </a:rPr>
            <a:t>Scala</a:t>
          </a:r>
          <a:r>
            <a:rPr lang="en-US" sz="1400" b="1" dirty="0" smtClean="0">
              <a:solidFill>
                <a:srgbClr val="FFFF00"/>
              </a:solidFill>
              <a:latin typeface="Candara" pitchFamily="34" charset="0"/>
            </a:rPr>
            <a:t>, F#, …)</a:t>
          </a:r>
          <a:endParaRPr lang="en-GB" sz="2000" b="1" dirty="0">
            <a:latin typeface="Candara" pitchFamily="34" charset="0"/>
          </a:endParaRPr>
        </a:p>
      </dgm:t>
    </dgm:pt>
    <dgm:pt modelId="{C1EC4534-AC2C-4D53-AAF2-DB5C8DAF4CCD}" type="parTrans" cxnId="{8A5A5DA5-A1B1-41CE-8E1C-13B6FB2FC483}">
      <dgm:prSet/>
      <dgm:spPr/>
      <dgm:t>
        <a:bodyPr/>
        <a:lstStyle/>
        <a:p>
          <a:endParaRPr lang="en-GB"/>
        </a:p>
      </dgm:t>
    </dgm:pt>
    <dgm:pt modelId="{6F471508-F949-406D-B4CB-FF62E1AD11B7}" type="sibTrans" cxnId="{8A5A5DA5-A1B1-41CE-8E1C-13B6FB2FC483}">
      <dgm:prSet/>
      <dgm:spPr/>
      <dgm:t>
        <a:bodyPr/>
        <a:lstStyle/>
        <a:p>
          <a:endParaRPr lang="en-GB"/>
        </a:p>
      </dgm:t>
    </dgm:pt>
    <dgm:pt modelId="{2CA533C4-88A7-4597-AFDA-9AB5C43D9210}">
      <dgm:prSet phldrT="[Text]"/>
      <dgm:spPr/>
      <dgm:t>
        <a:bodyPr/>
        <a:lstStyle/>
        <a:p>
          <a:r>
            <a:rPr lang="en-US" b="1" dirty="0" smtClean="0">
              <a:solidFill>
                <a:schemeClr val="tx1"/>
              </a:solidFill>
              <a:latin typeface="Candara" pitchFamily="34" charset="0"/>
            </a:rPr>
            <a:t>MSR has </a:t>
          </a:r>
          <a:r>
            <a:rPr lang="en-US" b="1" dirty="0" smtClean="0">
              <a:solidFill>
                <a:srgbClr val="FFFF00"/>
              </a:solidFill>
              <a:latin typeface="Candara" pitchFamily="34" charset="0"/>
            </a:rPr>
            <a:t>played its part </a:t>
          </a:r>
          <a:r>
            <a:rPr lang="en-US" b="1" smtClean="0">
              <a:solidFill>
                <a:schemeClr val="tx1"/>
              </a:solidFill>
              <a:latin typeface="Candara" pitchFamily="34" charset="0"/>
            </a:rPr>
            <a:t>in this transformation</a:t>
          </a:r>
          <a:endParaRPr lang="en-GB" b="1" dirty="0">
            <a:latin typeface="Candara" pitchFamily="34" charset="0"/>
          </a:endParaRPr>
        </a:p>
      </dgm:t>
    </dgm:pt>
    <dgm:pt modelId="{4320199D-7EA7-45A9-ABAB-8A1008809253}" type="parTrans" cxnId="{749D3235-88A1-475F-A5C4-44B0F1358159}">
      <dgm:prSet/>
      <dgm:spPr/>
      <dgm:t>
        <a:bodyPr/>
        <a:lstStyle/>
        <a:p>
          <a:endParaRPr lang="en-GB"/>
        </a:p>
      </dgm:t>
    </dgm:pt>
    <dgm:pt modelId="{F5C23CA1-1BB5-444F-BD4C-28F518E9FA6E}" type="sibTrans" cxnId="{749D3235-88A1-475F-A5C4-44B0F1358159}">
      <dgm:prSet/>
      <dgm:spPr/>
      <dgm:t>
        <a:bodyPr/>
        <a:lstStyle/>
        <a:p>
          <a:endParaRPr lang="en-GB"/>
        </a:p>
      </dgm:t>
    </dgm:pt>
    <dgm:pt modelId="{F3008513-CAB0-4B3F-8098-7699737481BA}" type="pres">
      <dgm:prSet presAssocID="{98E1A0D9-E044-4211-88E2-3C1CCF11CB7C}" presName="CompostProcess" presStyleCnt="0">
        <dgm:presLayoutVars>
          <dgm:dir/>
          <dgm:resizeHandles val="exact"/>
        </dgm:presLayoutVars>
      </dgm:prSet>
      <dgm:spPr/>
    </dgm:pt>
    <dgm:pt modelId="{4CFAAE5E-BDB0-418C-920A-B2D10BB38FDD}" type="pres">
      <dgm:prSet presAssocID="{98E1A0D9-E044-4211-88E2-3C1CCF11CB7C}" presName="arrow" presStyleLbl="bgShp" presStyleIdx="0" presStyleCnt="1" custScaleX="70817" custScaleY="51180" custLinFactNeighborX="15138" custLinFactNeighborY="-9335"/>
      <dgm:spPr>
        <a:noFill/>
      </dgm:spPr>
    </dgm:pt>
    <dgm:pt modelId="{6F58C1A7-E374-4355-8174-C72BDD07502D}" type="pres">
      <dgm:prSet presAssocID="{98E1A0D9-E044-4211-88E2-3C1CCF11CB7C}" presName="linearProcess" presStyleCnt="0"/>
      <dgm:spPr/>
    </dgm:pt>
    <dgm:pt modelId="{B52632A9-B453-48F6-A6F7-D37DEAF8B1AC}" type="pres">
      <dgm:prSet presAssocID="{BD80B95D-7298-49B8-BA35-317CBA84A42E}" presName="textNode" presStyleLbl="node1" presStyleIdx="0" presStyleCnt="3">
        <dgm:presLayoutVars>
          <dgm:bulletEnabled val="1"/>
        </dgm:presLayoutVars>
      </dgm:prSet>
      <dgm:spPr/>
      <dgm:t>
        <a:bodyPr/>
        <a:lstStyle/>
        <a:p>
          <a:endParaRPr lang="en-GB"/>
        </a:p>
      </dgm:t>
    </dgm:pt>
    <dgm:pt modelId="{1FFA591F-D1C3-4173-A022-19214E20D587}" type="pres">
      <dgm:prSet presAssocID="{B21D77AB-A680-47D0-9B96-FA3DE34C5811}" presName="sibTrans" presStyleCnt="0"/>
      <dgm:spPr/>
    </dgm:pt>
    <dgm:pt modelId="{C38102D6-B54A-4BEF-A77E-EA2945FD8620}" type="pres">
      <dgm:prSet presAssocID="{F0882571-4763-409E-8210-D316A6E64DEF}" presName="textNode" presStyleLbl="node1" presStyleIdx="1" presStyleCnt="3">
        <dgm:presLayoutVars>
          <dgm:bulletEnabled val="1"/>
        </dgm:presLayoutVars>
      </dgm:prSet>
      <dgm:spPr/>
      <dgm:t>
        <a:bodyPr/>
        <a:lstStyle/>
        <a:p>
          <a:endParaRPr lang="en-GB"/>
        </a:p>
      </dgm:t>
    </dgm:pt>
    <dgm:pt modelId="{E59EABD2-162A-4C22-BAFA-BA4149D54B6D}" type="pres">
      <dgm:prSet presAssocID="{6F471508-F949-406D-B4CB-FF62E1AD11B7}" presName="sibTrans" presStyleCnt="0"/>
      <dgm:spPr/>
    </dgm:pt>
    <dgm:pt modelId="{3D61F710-B6E5-43AB-9DA8-C0106FC3CE42}" type="pres">
      <dgm:prSet presAssocID="{2CA533C4-88A7-4597-AFDA-9AB5C43D9210}" presName="textNode" presStyleLbl="node1" presStyleIdx="2" presStyleCnt="3">
        <dgm:presLayoutVars>
          <dgm:bulletEnabled val="1"/>
        </dgm:presLayoutVars>
      </dgm:prSet>
      <dgm:spPr/>
      <dgm:t>
        <a:bodyPr/>
        <a:lstStyle/>
        <a:p>
          <a:endParaRPr lang="en-GB"/>
        </a:p>
      </dgm:t>
    </dgm:pt>
  </dgm:ptLst>
  <dgm:cxnLst>
    <dgm:cxn modelId="{C75B6B50-DC10-4A7D-A6AF-6DE760A2F735}" type="presOf" srcId="{BD80B95D-7298-49B8-BA35-317CBA84A42E}" destId="{B52632A9-B453-48F6-A6F7-D37DEAF8B1AC}" srcOrd="0" destOrd="0" presId="urn:microsoft.com/office/officeart/2005/8/layout/hProcess9"/>
    <dgm:cxn modelId="{74B725C9-CCEF-41A2-8620-45189139F872}" type="presOf" srcId="{F0882571-4763-409E-8210-D316A6E64DEF}" destId="{C38102D6-B54A-4BEF-A77E-EA2945FD8620}" srcOrd="0" destOrd="0" presId="urn:microsoft.com/office/officeart/2005/8/layout/hProcess9"/>
    <dgm:cxn modelId="{8A5A5DA5-A1B1-41CE-8E1C-13B6FB2FC483}" srcId="{98E1A0D9-E044-4211-88E2-3C1CCF11CB7C}" destId="{F0882571-4763-409E-8210-D316A6E64DEF}" srcOrd="1" destOrd="0" parTransId="{C1EC4534-AC2C-4D53-AAF2-DB5C8DAF4CCD}" sibTransId="{6F471508-F949-406D-B4CB-FF62E1AD11B7}"/>
    <dgm:cxn modelId="{0484DF46-8633-4358-AC67-74B556727883}" type="presOf" srcId="{2CA533C4-88A7-4597-AFDA-9AB5C43D9210}" destId="{3D61F710-B6E5-43AB-9DA8-C0106FC3CE42}" srcOrd="0" destOrd="0" presId="urn:microsoft.com/office/officeart/2005/8/layout/hProcess9"/>
    <dgm:cxn modelId="{749D3235-88A1-475F-A5C4-44B0F1358159}" srcId="{98E1A0D9-E044-4211-88E2-3C1CCF11CB7C}" destId="{2CA533C4-88A7-4597-AFDA-9AB5C43D9210}" srcOrd="2" destOrd="0" parTransId="{4320199D-7EA7-45A9-ABAB-8A1008809253}" sibTransId="{F5C23CA1-1BB5-444F-BD4C-28F518E9FA6E}"/>
    <dgm:cxn modelId="{9AE303BA-850D-4BCD-8F81-293B0BF66B08}" type="presOf" srcId="{98E1A0D9-E044-4211-88E2-3C1CCF11CB7C}" destId="{F3008513-CAB0-4B3F-8098-7699737481BA}" srcOrd="0" destOrd="0" presId="urn:microsoft.com/office/officeart/2005/8/layout/hProcess9"/>
    <dgm:cxn modelId="{0A72BCD0-984E-4B74-A283-49AE6D110FB5}" srcId="{98E1A0D9-E044-4211-88E2-3C1CCF11CB7C}" destId="{BD80B95D-7298-49B8-BA35-317CBA84A42E}" srcOrd="0" destOrd="0" parTransId="{2454896B-FB4C-4E47-A97E-7D9B727A3053}" sibTransId="{B21D77AB-A680-47D0-9B96-FA3DE34C5811}"/>
    <dgm:cxn modelId="{8CED6FF1-1E58-483D-AEC6-D05916182D43}" type="presParOf" srcId="{F3008513-CAB0-4B3F-8098-7699737481BA}" destId="{4CFAAE5E-BDB0-418C-920A-B2D10BB38FDD}" srcOrd="0" destOrd="0" presId="urn:microsoft.com/office/officeart/2005/8/layout/hProcess9"/>
    <dgm:cxn modelId="{886B51F8-9F85-4B4B-A877-F6FE2B0E0E4F}" type="presParOf" srcId="{F3008513-CAB0-4B3F-8098-7699737481BA}" destId="{6F58C1A7-E374-4355-8174-C72BDD07502D}" srcOrd="1" destOrd="0" presId="urn:microsoft.com/office/officeart/2005/8/layout/hProcess9"/>
    <dgm:cxn modelId="{8A4FD64E-D6EA-4BF3-81E5-CCB7649A2AE1}" type="presParOf" srcId="{6F58C1A7-E374-4355-8174-C72BDD07502D}" destId="{B52632A9-B453-48F6-A6F7-D37DEAF8B1AC}" srcOrd="0" destOrd="0" presId="urn:microsoft.com/office/officeart/2005/8/layout/hProcess9"/>
    <dgm:cxn modelId="{527B994B-65A8-478F-BC65-EC39FC58DF65}" type="presParOf" srcId="{6F58C1A7-E374-4355-8174-C72BDD07502D}" destId="{1FFA591F-D1C3-4173-A022-19214E20D587}" srcOrd="1" destOrd="0" presId="urn:microsoft.com/office/officeart/2005/8/layout/hProcess9"/>
    <dgm:cxn modelId="{998D7074-2E62-4DF5-BBF0-A5D7688A999B}" type="presParOf" srcId="{6F58C1A7-E374-4355-8174-C72BDD07502D}" destId="{C38102D6-B54A-4BEF-A77E-EA2945FD8620}" srcOrd="2" destOrd="0" presId="urn:microsoft.com/office/officeart/2005/8/layout/hProcess9"/>
    <dgm:cxn modelId="{F92DAD92-1915-4ED6-A93E-7C065FEE2F30}" type="presParOf" srcId="{6F58C1A7-E374-4355-8174-C72BDD07502D}" destId="{E59EABD2-162A-4C22-BAFA-BA4149D54B6D}" srcOrd="3" destOrd="0" presId="urn:microsoft.com/office/officeart/2005/8/layout/hProcess9"/>
    <dgm:cxn modelId="{B69537D6-86F7-4D86-BC70-D7A4D8CF9036}" type="presParOf" srcId="{6F58C1A7-E374-4355-8174-C72BDD07502D}" destId="{3D61F710-B6E5-43AB-9DA8-C0106FC3CE42}"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B2CB-895B-4E02-B23B-913D219A3E06}">
      <dsp:nvSpPr>
        <dsp:cNvPr id="0" name=""/>
        <dsp:cNvSpPr/>
      </dsp:nvSpPr>
      <dsp:spPr>
        <a:xfrm>
          <a:off x="1024067" y="1333"/>
          <a:ext cx="2394732" cy="14368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b="1" kern="1200" dirty="0" smtClean="0">
              <a:solidFill>
                <a:schemeClr val="bg1"/>
              </a:solidFill>
              <a:latin typeface="Segoe UI Light" pitchFamily="34" charset="0"/>
            </a:rPr>
            <a:t>F# </a:t>
          </a:r>
          <a:r>
            <a:rPr lang="en-GB" sz="2000" b="1" kern="1200" dirty="0" smtClean="0">
              <a:solidFill>
                <a:schemeClr val="bg1"/>
              </a:solidFill>
              <a:latin typeface="Segoe UI Light" pitchFamily="34" charset="0"/>
            </a:rPr>
            <a:t>is open </a:t>
          </a:r>
          <a:r>
            <a:rPr lang="en-GB" sz="2000" b="1" kern="1200" dirty="0" smtClean="0">
              <a:solidFill>
                <a:schemeClr val="bg1"/>
              </a:solidFill>
              <a:latin typeface="Segoe UI Light" pitchFamily="34" charset="0"/>
            </a:rPr>
            <a:t>source</a:t>
          </a:r>
          <a:endParaRPr lang="en-GB" sz="2000" b="1" kern="1200" dirty="0"/>
        </a:p>
      </dsp:txBody>
      <dsp:txXfrm>
        <a:off x="1024067" y="1333"/>
        <a:ext cx="2394732" cy="1436839"/>
      </dsp:txXfrm>
    </dsp:sp>
    <dsp:sp modelId="{DF49E9E2-D1BE-4102-BB9B-72A0DEC024E4}">
      <dsp:nvSpPr>
        <dsp:cNvPr id="0" name=""/>
        <dsp:cNvSpPr/>
      </dsp:nvSpPr>
      <dsp:spPr>
        <a:xfrm>
          <a:off x="3658274" y="1333"/>
          <a:ext cx="2394732" cy="14368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u="sng" kern="1200" dirty="0" smtClean="0">
              <a:solidFill>
                <a:schemeClr val="bg1"/>
              </a:solidFill>
              <a:latin typeface="Segoe UI Light" pitchFamily="34" charset="0"/>
            </a:rPr>
            <a:t>github.com/</a:t>
          </a:r>
          <a:r>
            <a:rPr lang="en-US" sz="2000" u="sng" kern="1200" dirty="0" err="1" smtClean="0">
              <a:solidFill>
                <a:schemeClr val="bg1"/>
              </a:solidFill>
              <a:latin typeface="Segoe UI Light" pitchFamily="34" charset="0"/>
            </a:rPr>
            <a:t>fsharp</a:t>
          </a:r>
          <a:endParaRPr lang="en-GB" sz="2000" kern="1200" dirty="0">
            <a:solidFill>
              <a:schemeClr val="bg1"/>
            </a:solidFill>
          </a:endParaRPr>
        </a:p>
      </dsp:txBody>
      <dsp:txXfrm>
        <a:off x="3658274" y="1333"/>
        <a:ext cx="2394732" cy="1436839"/>
      </dsp:txXfrm>
    </dsp:sp>
    <dsp:sp modelId="{D437A6F3-3ED5-46BE-9A1F-F98E04B24349}">
      <dsp:nvSpPr>
        <dsp:cNvPr id="0" name=""/>
        <dsp:cNvSpPr/>
      </dsp:nvSpPr>
      <dsp:spPr>
        <a:xfrm>
          <a:off x="1024067" y="1677646"/>
          <a:ext cx="2394732" cy="14368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Apache 2.0 license</a:t>
          </a:r>
          <a:endParaRPr lang="en-GB" sz="2000" kern="1200" dirty="0">
            <a:solidFill>
              <a:schemeClr val="bg1"/>
            </a:solidFill>
            <a:latin typeface="Segoe UI Light" pitchFamily="34" charset="0"/>
          </a:endParaRPr>
        </a:p>
      </dsp:txBody>
      <dsp:txXfrm>
        <a:off x="1024067" y="1677646"/>
        <a:ext cx="2394732" cy="1436839"/>
      </dsp:txXfrm>
    </dsp:sp>
    <dsp:sp modelId="{BACDA856-ECDB-4406-9C4E-00D54B0981AF}">
      <dsp:nvSpPr>
        <dsp:cNvPr id="0" name=""/>
        <dsp:cNvSpPr/>
      </dsp:nvSpPr>
      <dsp:spPr>
        <a:xfrm>
          <a:off x="3658274" y="1677646"/>
          <a:ext cx="2394732" cy="14368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Mac, Linux, Windows, Browser</a:t>
          </a:r>
          <a:r>
            <a:rPr lang="en-US" sz="2000" kern="1200" dirty="0" smtClean="0">
              <a:solidFill>
                <a:schemeClr val="bg1"/>
              </a:solidFill>
              <a:latin typeface="Segoe UI Light" pitchFamily="34" charset="0"/>
            </a:rPr>
            <a:t>s</a:t>
          </a:r>
          <a:endParaRPr lang="en-US" sz="2000" kern="1200" dirty="0">
            <a:solidFill>
              <a:schemeClr val="bg1"/>
            </a:solidFill>
            <a:latin typeface="Segoe UI Light" pitchFamily="34" charset="0"/>
          </a:endParaRPr>
        </a:p>
      </dsp:txBody>
      <dsp:txXfrm>
        <a:off x="3658274" y="1677646"/>
        <a:ext cx="2394732" cy="1436839"/>
      </dsp:txXfrm>
    </dsp:sp>
    <dsp:sp modelId="{58AEAE5F-E53F-4AFE-A11A-BD88C03840E8}">
      <dsp:nvSpPr>
        <dsp:cNvPr id="0" name=""/>
        <dsp:cNvSpPr/>
      </dsp:nvSpPr>
      <dsp:spPr>
        <a:xfrm>
          <a:off x="1024067" y="3353959"/>
          <a:ext cx="2394732" cy="14368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chemeClr val="bg1"/>
              </a:solidFill>
              <a:latin typeface="Segoe UI Light" pitchFamily="34" charset="0"/>
            </a:rPr>
            <a:t>Free Open-Source IDE Tooling with </a:t>
          </a:r>
          <a:r>
            <a:rPr lang="en-GB" sz="2000" kern="1200" dirty="0" err="1" smtClean="0">
              <a:solidFill>
                <a:schemeClr val="bg1"/>
              </a:solidFill>
              <a:latin typeface="Segoe UI Light" pitchFamily="34" charset="0"/>
            </a:rPr>
            <a:t>MonoDevelop</a:t>
          </a:r>
          <a:endParaRPr lang="en-US" sz="2000" kern="1200" dirty="0">
            <a:solidFill>
              <a:schemeClr val="bg1"/>
            </a:solidFill>
            <a:latin typeface="Segoe UI Light" pitchFamily="34" charset="0"/>
          </a:endParaRPr>
        </a:p>
      </dsp:txBody>
      <dsp:txXfrm>
        <a:off x="1024067" y="3353959"/>
        <a:ext cx="2394732" cy="1436839"/>
      </dsp:txXfrm>
    </dsp:sp>
    <dsp:sp modelId="{D6F86E6B-1D2A-4B48-91FA-D896350C903A}">
      <dsp:nvSpPr>
        <dsp:cNvPr id="0" name=""/>
        <dsp:cNvSpPr/>
      </dsp:nvSpPr>
      <dsp:spPr>
        <a:xfrm>
          <a:off x="3658274" y="3353959"/>
          <a:ext cx="2394732" cy="14368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Segoe UI Light" pitchFamily="34" charset="0"/>
            </a:rPr>
            <a:t>F# 3.0 </a:t>
          </a:r>
          <a:r>
            <a:rPr lang="en-US" sz="2000" kern="1200" dirty="0" smtClean="0">
              <a:solidFill>
                <a:schemeClr val="bg1"/>
              </a:solidFill>
              <a:latin typeface="Segoe UI Light" pitchFamily="34" charset="0"/>
            </a:rPr>
            <a:t>now out</a:t>
          </a:r>
          <a:endParaRPr lang="en-US" sz="2000" kern="1200" dirty="0">
            <a:solidFill>
              <a:schemeClr val="bg1"/>
            </a:solidFill>
            <a:latin typeface="Segoe UI Light" pitchFamily="34" charset="0"/>
          </a:endParaRPr>
        </a:p>
      </dsp:txBody>
      <dsp:txXfrm>
        <a:off x="3658274" y="3353959"/>
        <a:ext cx="2394732" cy="14368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A4C77-5D4C-4807-A0F2-8C51A874502C}">
      <dsp:nvSpPr>
        <dsp:cNvPr id="0" name=""/>
        <dsp:cNvSpPr/>
      </dsp:nvSpPr>
      <dsp:spPr>
        <a:xfrm>
          <a:off x="313097" y="41"/>
          <a:ext cx="7755805" cy="38779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rtl="0">
            <a:lnSpc>
              <a:spcPct val="90000"/>
            </a:lnSpc>
            <a:spcBef>
              <a:spcPct val="0"/>
            </a:spcBef>
            <a:spcAft>
              <a:spcPct val="35000"/>
            </a:spcAft>
          </a:pPr>
          <a:r>
            <a:rPr lang="en-GB" sz="3100" b="0" kern="1200" baseline="0" dirty="0" smtClean="0"/>
            <a:t>Part 1 – Summary</a:t>
          </a:r>
          <a:br>
            <a:rPr lang="en-GB" sz="3100" b="0" kern="1200" baseline="0" dirty="0" smtClean="0"/>
          </a:br>
          <a:r>
            <a:rPr lang="en-GB" sz="3100" b="0" kern="1200" baseline="0" dirty="0" smtClean="0"/>
            <a:t/>
          </a:r>
          <a:br>
            <a:rPr lang="en-GB" sz="3100" b="0" kern="1200" baseline="0" dirty="0" smtClean="0"/>
          </a:br>
          <a:r>
            <a:rPr lang="en-GB" sz="3100" b="0" kern="1200" baseline="0" dirty="0" smtClean="0"/>
            <a:t>At MSR our job is to take languages forward</a:t>
          </a:r>
          <a:br>
            <a:rPr lang="en-GB" sz="3100" b="0" kern="1200" baseline="0" dirty="0" smtClean="0"/>
          </a:br>
          <a:r>
            <a:rPr lang="en-GB" sz="3100" b="0" kern="1200" baseline="0" dirty="0" smtClean="0"/>
            <a:t/>
          </a:r>
          <a:br>
            <a:rPr lang="en-GB" sz="3100" b="0" kern="1200" baseline="0" dirty="0" smtClean="0"/>
          </a:br>
          <a:r>
            <a:rPr lang="en-GB" sz="3100" b="0" kern="1200" baseline="0" dirty="0" smtClean="0"/>
            <a:t>F# </a:t>
          </a:r>
          <a:r>
            <a:rPr lang="en-GB" sz="3100" b="0" kern="1200" baseline="0" dirty="0" smtClean="0"/>
            <a:t>2.0 focused on analytical programming</a:t>
          </a:r>
          <a:r>
            <a:rPr lang="en-GB" sz="3100" b="0" kern="1200" baseline="0" dirty="0" smtClean="0"/>
            <a:t/>
          </a:r>
          <a:br>
            <a:rPr lang="en-GB" sz="3100" b="0" kern="1200" baseline="0" dirty="0" smtClean="0"/>
          </a:br>
          <a:r>
            <a:rPr lang="en-GB" sz="3100" b="0" kern="1200" baseline="0" dirty="0" smtClean="0"/>
            <a:t/>
          </a:r>
          <a:br>
            <a:rPr lang="en-GB" sz="3100" b="0" kern="1200" baseline="0" dirty="0" smtClean="0"/>
          </a:br>
          <a:r>
            <a:rPr lang="en-GB" sz="3100" b="0" kern="1200" baseline="0" dirty="0" smtClean="0"/>
            <a:t>F# 3.0 focuses on information integration</a:t>
          </a:r>
          <a:br>
            <a:rPr lang="en-GB" sz="3100" b="0" kern="1200" baseline="0" dirty="0" smtClean="0"/>
          </a:br>
          <a:endParaRPr lang="en-GB" sz="3100" kern="1200" dirty="0"/>
        </a:p>
      </dsp:txBody>
      <dsp:txXfrm>
        <a:off x="313097" y="41"/>
        <a:ext cx="7755805" cy="38779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A4C77-5D4C-4807-A0F2-8C51A874502C}">
      <dsp:nvSpPr>
        <dsp:cNvPr id="0" name=""/>
        <dsp:cNvSpPr/>
      </dsp:nvSpPr>
      <dsp:spPr>
        <a:xfrm>
          <a:off x="0" y="495315"/>
          <a:ext cx="8379953" cy="474062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rtl="0">
            <a:lnSpc>
              <a:spcPct val="90000"/>
            </a:lnSpc>
            <a:spcBef>
              <a:spcPct val="0"/>
            </a:spcBef>
            <a:spcAft>
              <a:spcPct val="35000"/>
            </a:spcAft>
          </a:pPr>
          <a:r>
            <a:rPr lang="en-GB" sz="2800" b="1" kern="1200" baseline="0" dirty="0" smtClean="0"/>
            <a:t>Summary</a:t>
          </a:r>
          <a:br>
            <a:rPr lang="en-GB" sz="2800" b="1" kern="1200" baseline="0" dirty="0" smtClean="0"/>
          </a:br>
          <a:r>
            <a:rPr lang="en-GB" sz="2800" b="1" kern="1200" baseline="0" dirty="0" smtClean="0"/>
            <a:t/>
          </a:r>
          <a:br>
            <a:rPr lang="en-GB" sz="2800" b="1" kern="1200" baseline="0" dirty="0" smtClean="0"/>
          </a:br>
          <a:r>
            <a:rPr lang="en-GB" sz="2800" b="0" kern="1200" baseline="0" dirty="0" smtClean="0"/>
            <a:t>Internet/enterprise-scale information sources need typed languages that </a:t>
          </a:r>
          <a:r>
            <a:rPr lang="en-GB" sz="2800" b="0" kern="1200" dirty="0" smtClean="0">
              <a:solidFill>
                <a:schemeClr val="tx1"/>
              </a:solidFill>
              <a:latin typeface="Candara" pitchFamily="34" charset="0"/>
            </a:rPr>
            <a:t>scale</a:t>
          </a:r>
          <a:r>
            <a:rPr lang="en-GB" sz="2800" b="1" kern="1200" dirty="0" smtClean="0">
              <a:solidFill>
                <a:schemeClr val="tx1"/>
              </a:solidFill>
              <a:latin typeface="Candara" pitchFamily="34" charset="0"/>
            </a:rPr>
            <a:t/>
          </a:r>
          <a:br>
            <a:rPr lang="en-GB" sz="2800" b="1" kern="1200" dirty="0" smtClean="0">
              <a:solidFill>
                <a:schemeClr val="tx1"/>
              </a:solidFill>
              <a:latin typeface="Candara" pitchFamily="34" charset="0"/>
            </a:rPr>
          </a:br>
          <a:endParaRPr lang="en-GB" sz="2000" b="1" kern="1200" dirty="0" smtClean="0">
            <a:solidFill>
              <a:schemeClr val="tx1"/>
            </a:solidFill>
            <a:latin typeface="Candara" pitchFamily="34" charset="0"/>
          </a:endParaRPr>
        </a:p>
        <a:p>
          <a:pPr lvl="0" algn="ctr" defTabSz="1244600" rtl="0">
            <a:lnSpc>
              <a:spcPct val="90000"/>
            </a:lnSpc>
            <a:spcBef>
              <a:spcPct val="0"/>
            </a:spcBef>
            <a:spcAft>
              <a:spcPct val="35000"/>
            </a:spcAft>
          </a:pPr>
          <a:r>
            <a:rPr lang="en-GB" sz="2800" b="0" kern="1200" dirty="0" smtClean="0">
              <a:solidFill>
                <a:schemeClr val="tx1"/>
              </a:solidFill>
              <a:latin typeface="Candara" pitchFamily="34" charset="0"/>
            </a:rPr>
            <a:t>Type provision changes how we think about contextualized programming languages</a:t>
          </a:r>
        </a:p>
        <a:p>
          <a:pPr lvl="0" algn="ctr" defTabSz="1244600" rtl="0">
            <a:lnSpc>
              <a:spcPct val="90000"/>
            </a:lnSpc>
            <a:spcBef>
              <a:spcPct val="0"/>
            </a:spcBef>
            <a:spcAft>
              <a:spcPct val="35000"/>
            </a:spcAft>
          </a:pPr>
          <a:endParaRPr lang="en-GB" sz="1800" b="0" kern="1200" dirty="0" smtClean="0">
            <a:solidFill>
              <a:schemeClr val="tx1"/>
            </a:solidFill>
            <a:latin typeface="Candara" pitchFamily="34" charset="0"/>
          </a:endParaRPr>
        </a:p>
        <a:p>
          <a:pPr lvl="0" algn="ctr" defTabSz="1244600" rtl="0">
            <a:lnSpc>
              <a:spcPct val="90000"/>
            </a:lnSpc>
            <a:spcBef>
              <a:spcPct val="0"/>
            </a:spcBef>
            <a:spcAft>
              <a:spcPct val="35000"/>
            </a:spcAft>
          </a:pPr>
          <a:r>
            <a:rPr lang="en-GB" sz="2800" b="0" kern="1200" dirty="0" smtClean="0">
              <a:solidFill>
                <a:schemeClr val="tx1"/>
              </a:solidFill>
              <a:latin typeface="Candara" pitchFamily="34" charset="0"/>
            </a:rPr>
            <a:t>Many open applied research challenges</a:t>
          </a:r>
        </a:p>
      </dsp:txBody>
      <dsp:txXfrm>
        <a:off x="0" y="495315"/>
        <a:ext cx="8379953" cy="47406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238AF-8111-48F4-87D0-8513B6795E16}">
      <dsp:nvSpPr>
        <dsp:cNvPr id="0" name=""/>
        <dsp:cNvSpPr/>
      </dsp:nvSpPr>
      <dsp:spPr>
        <a:xfrm>
          <a:off x="0"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the ever-growing ocean of digital reality around us  </a:t>
          </a:r>
          <a:endParaRPr lang="en-GB" sz="2000" kern="1200" dirty="0"/>
        </a:p>
      </dsp:txBody>
      <dsp:txXfrm>
        <a:off x="0" y="838232"/>
        <a:ext cx="2613730" cy="1568238"/>
      </dsp:txXfrm>
    </dsp:sp>
    <dsp:sp modelId="{5C889AEA-E0C2-4FF9-A34D-CA456FDB903E}">
      <dsp:nvSpPr>
        <dsp:cNvPr id="0" name=""/>
        <dsp:cNvSpPr/>
      </dsp:nvSpPr>
      <dsp:spPr>
        <a:xfrm>
          <a:off x="2875103"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big. Really big.</a:t>
          </a:r>
        </a:p>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defies imagination for its enormity</a:t>
          </a:r>
          <a:endParaRPr lang="en-GB" sz="2000" kern="1200" dirty="0"/>
        </a:p>
      </dsp:txBody>
      <dsp:txXfrm>
        <a:off x="2875103" y="838232"/>
        <a:ext cx="2613730" cy="1568238"/>
      </dsp:txXfrm>
    </dsp:sp>
    <dsp:sp modelId="{BB6560F0-5737-4155-83E0-F00762C15097}">
      <dsp:nvSpPr>
        <dsp:cNvPr id="0" name=""/>
        <dsp:cNvSpPr/>
      </dsp:nvSpPr>
      <dsp:spPr>
        <a:xfrm>
          <a:off x="5750207" y="838232"/>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other. It doesn’t speak your language</a:t>
          </a:r>
          <a:endParaRPr lang="en-GB" sz="2000" kern="1200" dirty="0"/>
        </a:p>
      </dsp:txBody>
      <dsp:txXfrm>
        <a:off x="5750207" y="838232"/>
        <a:ext cx="2613730" cy="1568238"/>
      </dsp:txXfrm>
    </dsp:sp>
    <dsp:sp modelId="{95717ED0-058B-40A8-AEF1-D8763A5D87CC}">
      <dsp:nvSpPr>
        <dsp:cNvPr id="0" name=""/>
        <dsp:cNvSpPr/>
      </dsp:nvSpPr>
      <dsp:spPr>
        <a:xfrm>
          <a:off x="0"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being organized at an incredible rate</a:t>
          </a:r>
          <a:endParaRPr lang="en-GB" sz="2000" kern="1200" dirty="0"/>
        </a:p>
      </dsp:txBody>
      <dsp:txXfrm>
        <a:off x="0" y="2667843"/>
        <a:ext cx="2613730" cy="1568238"/>
      </dsp:txXfrm>
    </dsp:sp>
    <dsp:sp modelId="{2B9C4F42-7270-4926-91A5-B0F02BC89C9E}">
      <dsp:nvSpPr>
        <dsp:cNvPr id="0" name=""/>
        <dsp:cNvSpPr/>
      </dsp:nvSpPr>
      <dsp:spPr>
        <a:xfrm>
          <a:off x="2875103"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a:t>
          </a:r>
          <a:r>
            <a:rPr lang="en-GB" sz="2000" kern="1200" dirty="0" smtClean="0"/>
            <a:t> is just ready and waiting to be tamed. (We’re hitting the limit with e and tau)</a:t>
          </a:r>
          <a:endParaRPr lang="en-GB" sz="2000" kern="1200" dirty="0"/>
        </a:p>
      </dsp:txBody>
      <dsp:txXfrm>
        <a:off x="2875103" y="2667843"/>
        <a:ext cx="2613730" cy="1568238"/>
      </dsp:txXfrm>
    </dsp:sp>
    <dsp:sp modelId="{02636C2B-1A91-4E5F-9560-97738B72DA61}">
      <dsp:nvSpPr>
        <dsp:cNvPr id="0" name=""/>
        <dsp:cNvSpPr/>
      </dsp:nvSpPr>
      <dsp:spPr>
        <a:xfrm>
          <a:off x="5750207" y="2667843"/>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surprisingly “human”</a:t>
          </a:r>
          <a:endParaRPr lang="en-GB" sz="2000" kern="1200" dirty="0"/>
        </a:p>
      </dsp:txBody>
      <dsp:txXfrm>
        <a:off x="5750207" y="2667843"/>
        <a:ext cx="2613730" cy="15682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26391-B69E-4A1C-8ED4-3A170885F4E2}">
      <dsp:nvSpPr>
        <dsp:cNvPr id="0" name=""/>
        <dsp:cNvSpPr/>
      </dsp:nvSpPr>
      <dsp:spPr>
        <a:xfrm>
          <a:off x="0"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full of uncertainty and probabilities.</a:t>
          </a:r>
          <a:endParaRPr lang="en-GB" sz="2000" kern="1200" dirty="0"/>
        </a:p>
      </dsp:txBody>
      <dsp:txXfrm>
        <a:off x="0" y="831409"/>
        <a:ext cx="2613730" cy="1568238"/>
      </dsp:txXfrm>
    </dsp:sp>
    <dsp:sp modelId="{A79A055B-95A4-44BD-A67F-B5A5ABC9C814}">
      <dsp:nvSpPr>
        <dsp:cNvPr id="0" name=""/>
        <dsp:cNvSpPr/>
      </dsp:nvSpPr>
      <dsp:spPr>
        <a:xfrm>
          <a:off x="2875103"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You are mutually recursive with Γ</a:t>
          </a:r>
          <a:r>
            <a:rPr lang="en-GB" sz="2000" kern="1200" baseline="-25000" dirty="0" smtClean="0"/>
            <a:t>0</a:t>
          </a:r>
          <a:r>
            <a:rPr lang="en-GB" sz="2000" kern="1200" dirty="0" smtClean="0"/>
            <a:t>. You are part of it. </a:t>
          </a:r>
        </a:p>
      </dsp:txBody>
      <dsp:txXfrm>
        <a:off x="2875103" y="831409"/>
        <a:ext cx="2613730" cy="1568238"/>
      </dsp:txXfrm>
    </dsp:sp>
    <dsp:sp modelId="{7DE51232-A39B-4346-A8B5-36F192675968}">
      <dsp:nvSpPr>
        <dsp:cNvPr id="0" name=""/>
        <dsp:cNvSpPr/>
      </dsp:nvSpPr>
      <dsp:spPr>
        <a:xfrm>
          <a:off x="5750207" y="831409"/>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open doors, many locked doors</a:t>
          </a:r>
          <a:endParaRPr lang="en-GB" sz="2000" kern="1200" dirty="0"/>
        </a:p>
      </dsp:txBody>
      <dsp:txXfrm>
        <a:off x="5750207" y="831409"/>
        <a:ext cx="2613730" cy="1568238"/>
      </dsp:txXfrm>
    </dsp:sp>
    <dsp:sp modelId="{44BA56FA-50F2-46D9-AB07-EFCB75B83A11}">
      <dsp:nvSpPr>
        <dsp:cNvPr id="0" name=""/>
        <dsp:cNvSpPr/>
      </dsp:nvSpPr>
      <dsp:spPr>
        <a:xfrm>
          <a:off x="0"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has many, many parts that do not get on particularly well.</a:t>
          </a:r>
          <a:endParaRPr lang="en-GB" sz="2000" kern="1200" dirty="0"/>
        </a:p>
      </dsp:txBody>
      <dsp:txXfrm>
        <a:off x="0" y="2661021"/>
        <a:ext cx="2613730" cy="1568238"/>
      </dsp:txXfrm>
    </dsp:sp>
    <dsp:sp modelId="{14C5F710-3C2E-46ED-9199-093306C6172F}">
      <dsp:nvSpPr>
        <dsp:cNvPr id="0" name=""/>
        <dsp:cNvSpPr/>
      </dsp:nvSpPr>
      <dsp:spPr>
        <a:xfrm>
          <a:off x="2875103"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smtClean="0"/>
            <a:t>Γ</a:t>
          </a:r>
          <a:r>
            <a:rPr lang="en-GB" sz="2000" kern="1200" baseline="-25000" dirty="0" smtClean="0"/>
            <a:t>0 </a:t>
          </a:r>
          <a:r>
            <a:rPr lang="en-GB" sz="2000" kern="1200" dirty="0" smtClean="0"/>
            <a:t>is so real you want to touch it, explore it</a:t>
          </a:r>
          <a:endParaRPr lang="en-GB" sz="2000" kern="1200" dirty="0"/>
        </a:p>
      </dsp:txBody>
      <dsp:txXfrm>
        <a:off x="2875103" y="2661021"/>
        <a:ext cx="2613730" cy="1568238"/>
      </dsp:txXfrm>
    </dsp:sp>
    <dsp:sp modelId="{1A98FB64-081D-4F6B-AC3C-8BA76C73DBF9}">
      <dsp:nvSpPr>
        <dsp:cNvPr id="0" name=""/>
        <dsp:cNvSpPr/>
      </dsp:nvSpPr>
      <dsp:spPr>
        <a:xfrm>
          <a:off x="5750207" y="2661021"/>
          <a:ext cx="2613730" cy="156823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0" tIns="76200" rIns="0" bIns="76200" numCol="1" spcCol="1270" anchor="ctr" anchorCtr="0">
          <a:noAutofit/>
        </a:bodyPr>
        <a:lstStyle/>
        <a:p>
          <a:pPr lvl="0" algn="ctr" defTabSz="889000" rtl="0">
            <a:lnSpc>
              <a:spcPct val="90000"/>
            </a:lnSpc>
            <a:spcBef>
              <a:spcPct val="0"/>
            </a:spcBef>
            <a:spcAft>
              <a:spcPct val="35000"/>
            </a:spcAft>
          </a:pPr>
          <a:r>
            <a:rPr lang="en-GB" sz="2000" kern="1200" dirty="0" smtClean="0"/>
            <a:t>In the enterprise, Γ</a:t>
          </a:r>
          <a:r>
            <a:rPr lang="en-GB" sz="2000" kern="1200" baseline="-25000" dirty="0" smtClean="0"/>
            <a:t>0 </a:t>
          </a:r>
          <a:r>
            <a:rPr lang="en-GB" sz="2000" kern="1200" dirty="0" smtClean="0"/>
            <a:t>is the enterprise data context</a:t>
          </a:r>
          <a:endParaRPr lang="en-GB" sz="2000" kern="1200" dirty="0"/>
        </a:p>
      </dsp:txBody>
      <dsp:txXfrm>
        <a:off x="5750207" y="2661021"/>
        <a:ext cx="2613730" cy="156823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91805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Statically Typed</a:t>
          </a:r>
          <a:endParaRPr lang="en-GB" sz="2800" kern="1200" dirty="0"/>
        </a:p>
      </dsp:txBody>
      <dsp:txXfrm>
        <a:off x="1375109" y="1498663"/>
        <a:ext cx="1887192" cy="2460497"/>
      </dsp:txXfrm>
    </dsp:sp>
    <dsp:sp modelId="{C4F96459-0667-46A5-8464-979D32A5AFC0}">
      <dsp:nvSpPr>
        <dsp:cNvPr id="0" name=""/>
        <dsp:cNvSpPr/>
      </dsp:nvSpPr>
      <dsp:spPr>
        <a:xfrm>
          <a:off x="4324195" y="1118970"/>
          <a:ext cx="3273099" cy="3219884"/>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r>
            <a:rPr lang="en-GB" sz="2800" kern="1200" dirty="0" smtClean="0"/>
            <a:t>Dynamically Typed</a:t>
          </a:r>
          <a:endParaRPr lang="en-GB" sz="2800" kern="1200" dirty="0"/>
        </a:p>
      </dsp:txBody>
      <dsp:txXfrm>
        <a:off x="5253047" y="1498663"/>
        <a:ext cx="1887192" cy="246049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FBEAD-8068-422C-B57A-30CFA25C3E76}">
      <dsp:nvSpPr>
        <dsp:cNvPr id="0" name=""/>
        <dsp:cNvSpPr/>
      </dsp:nvSpPr>
      <dsp:spPr>
        <a:xfrm>
          <a:off x="-63026"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Statically Typed</a:t>
          </a:r>
          <a:endParaRPr lang="en-GB" sz="4200" kern="1200" dirty="0"/>
        </a:p>
      </dsp:txBody>
      <dsp:txXfrm>
        <a:off x="628919" y="668466"/>
        <a:ext cx="2857068" cy="3625592"/>
      </dsp:txXfrm>
    </dsp:sp>
    <dsp:sp modelId="{C4F96459-0667-46A5-8464-979D32A5AFC0}">
      <dsp:nvSpPr>
        <dsp:cNvPr id="0" name=""/>
        <dsp:cNvSpPr/>
      </dsp:nvSpPr>
      <dsp:spPr>
        <a:xfrm>
          <a:off x="3156423" y="108979"/>
          <a:ext cx="4955228" cy="474456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866900">
            <a:lnSpc>
              <a:spcPct val="90000"/>
            </a:lnSpc>
            <a:spcBef>
              <a:spcPct val="0"/>
            </a:spcBef>
            <a:spcAft>
              <a:spcPct val="35000"/>
            </a:spcAft>
          </a:pPr>
          <a:r>
            <a:rPr lang="en-GB" sz="4200" kern="1200" dirty="0" smtClean="0"/>
            <a:t>Dynamically Typed</a:t>
          </a:r>
          <a:endParaRPr lang="en-GB" sz="4200" kern="1200" dirty="0"/>
        </a:p>
      </dsp:txBody>
      <dsp:txXfrm>
        <a:off x="4562636" y="668466"/>
        <a:ext cx="2857068" cy="3625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59426-6EE7-4456-BD4E-B1F27E3F192A}">
      <dsp:nvSpPr>
        <dsp:cNvPr id="0" name=""/>
        <dsp:cNvSpPr/>
      </dsp:nvSpPr>
      <dsp:spPr>
        <a:xfrm>
          <a:off x="628649" y="0"/>
          <a:ext cx="7124700" cy="456120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B4514-3E23-46E3-95C5-2E0E51FFEA7A}">
      <dsp:nvSpPr>
        <dsp:cNvPr id="0" name=""/>
        <dsp:cNvSpPr/>
      </dsp:nvSpPr>
      <dsp:spPr>
        <a:xfrm>
          <a:off x="0" y="1368361"/>
          <a:ext cx="2514600" cy="18244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500" kern="1200" dirty="0" smtClean="0">
              <a:solidFill>
                <a:schemeClr val="bg1"/>
              </a:solidFill>
            </a:rPr>
            <a:t>1998</a:t>
          </a:r>
          <a:endParaRPr lang="en-GB" sz="6500" kern="1200" dirty="0">
            <a:solidFill>
              <a:schemeClr val="bg1"/>
            </a:solidFill>
          </a:endParaRPr>
        </a:p>
      </dsp:txBody>
      <dsp:txXfrm>
        <a:off x="89064" y="1457425"/>
        <a:ext cx="2336472" cy="1646353"/>
      </dsp:txXfrm>
    </dsp:sp>
    <dsp:sp modelId="{E0413F42-40D4-4F62-A0ED-661855005248}">
      <dsp:nvSpPr>
        <dsp:cNvPr id="0" name=""/>
        <dsp:cNvSpPr/>
      </dsp:nvSpPr>
      <dsp:spPr>
        <a:xfrm>
          <a:off x="2933699" y="1368361"/>
          <a:ext cx="2514600" cy="18244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solidFill>
                <a:schemeClr val="bg1"/>
              </a:solidFill>
            </a:rPr>
            <a:t>…</a:t>
          </a:r>
          <a:endParaRPr lang="en-GB" sz="2400" kern="1200" dirty="0">
            <a:solidFill>
              <a:schemeClr val="bg1"/>
            </a:solidFill>
          </a:endParaRPr>
        </a:p>
      </dsp:txBody>
      <dsp:txXfrm>
        <a:off x="3022763" y="1457425"/>
        <a:ext cx="2336472" cy="1646353"/>
      </dsp:txXfrm>
    </dsp:sp>
    <dsp:sp modelId="{3579FA4E-3BD6-4BDC-8449-D8FB5561DDCD}">
      <dsp:nvSpPr>
        <dsp:cNvPr id="0" name=""/>
        <dsp:cNvSpPr/>
      </dsp:nvSpPr>
      <dsp:spPr>
        <a:xfrm>
          <a:off x="5867400" y="1368361"/>
          <a:ext cx="2514600" cy="18244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GB" sz="6500" kern="1200" dirty="0" smtClean="0">
              <a:solidFill>
                <a:schemeClr val="bg1"/>
              </a:solidFill>
            </a:rPr>
            <a:t>2012</a:t>
          </a:r>
          <a:endParaRPr lang="en-GB" sz="6500" kern="1200" dirty="0">
            <a:solidFill>
              <a:schemeClr val="bg1"/>
            </a:solidFill>
          </a:endParaRPr>
        </a:p>
      </dsp:txBody>
      <dsp:txXfrm>
        <a:off x="5956464" y="1457425"/>
        <a:ext cx="2336472" cy="1646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1204256" y="229"/>
          <a:ext cx="2517479" cy="151048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t>.NET CLI </a:t>
          </a:r>
        </a:p>
        <a:p>
          <a:pPr lvl="0" algn="ctr" defTabSz="1511300" rtl="0">
            <a:lnSpc>
              <a:spcPct val="90000"/>
            </a:lnSpc>
            <a:spcBef>
              <a:spcPct val="0"/>
            </a:spcBef>
            <a:spcAft>
              <a:spcPct val="35000"/>
            </a:spcAft>
          </a:pPr>
          <a:r>
            <a:rPr lang="en-GB" sz="3400" kern="1200" dirty="0" smtClean="0"/>
            <a:t>2.0-4.5</a:t>
          </a:r>
          <a:endParaRPr lang="en-GB" sz="3400" kern="1200" dirty="0"/>
        </a:p>
      </dsp:txBody>
      <dsp:txXfrm>
        <a:off x="1204256" y="229"/>
        <a:ext cx="2517479" cy="1510487"/>
      </dsp:txXfrm>
    </dsp:sp>
    <dsp:sp modelId="{EAC128E0-B124-45FB-8D3C-3545493916D3}">
      <dsp:nvSpPr>
        <dsp:cNvPr id="0" name=""/>
        <dsp:cNvSpPr/>
      </dsp:nvSpPr>
      <dsp:spPr>
        <a:xfrm>
          <a:off x="3973483" y="229"/>
          <a:ext cx="2517479" cy="151048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t>C#/VB </a:t>
          </a:r>
        </a:p>
        <a:p>
          <a:pPr lvl="0" algn="ctr" defTabSz="1511300" rtl="0">
            <a:lnSpc>
              <a:spcPct val="90000"/>
            </a:lnSpc>
            <a:spcBef>
              <a:spcPct val="0"/>
            </a:spcBef>
            <a:spcAft>
              <a:spcPct val="35000"/>
            </a:spcAft>
          </a:pPr>
          <a:r>
            <a:rPr lang="en-GB" sz="3400" kern="1200" dirty="0" smtClean="0"/>
            <a:t>1.0-5.0</a:t>
          </a:r>
          <a:endParaRPr lang="en-GB" sz="3400" kern="1200" dirty="0"/>
        </a:p>
      </dsp:txBody>
      <dsp:txXfrm>
        <a:off x="3973483" y="229"/>
        <a:ext cx="2517479" cy="1510487"/>
      </dsp:txXfrm>
    </dsp:sp>
    <dsp:sp modelId="{8D6C514E-5F0B-4031-86ED-B4F24281469C}">
      <dsp:nvSpPr>
        <dsp:cNvPr id="0" name=""/>
        <dsp:cNvSpPr/>
      </dsp:nvSpPr>
      <dsp:spPr>
        <a:xfrm>
          <a:off x="1204256" y="1762464"/>
          <a:ext cx="2517479" cy="151048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t>F# 2.0</a:t>
          </a:r>
          <a:endParaRPr lang="en-GB" sz="3400" kern="1200" dirty="0"/>
        </a:p>
      </dsp:txBody>
      <dsp:txXfrm>
        <a:off x="1204256" y="1762464"/>
        <a:ext cx="2517479" cy="1510487"/>
      </dsp:txXfrm>
    </dsp:sp>
    <dsp:sp modelId="{4BD07C6E-6A10-4D46-AA3C-B8EE0E809DFF}">
      <dsp:nvSpPr>
        <dsp:cNvPr id="0" name=""/>
        <dsp:cNvSpPr/>
      </dsp:nvSpPr>
      <dsp:spPr>
        <a:xfrm>
          <a:off x="3973483" y="1762464"/>
          <a:ext cx="2517479" cy="151048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accent1">
              <a:hueOff val="0"/>
              <a:satOff val="0"/>
              <a:lumOff val="0"/>
              <a:alphaOff val="0"/>
              <a:shade val="25000"/>
              <a:satMod val="15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GB" sz="3400" kern="1200" dirty="0" smtClean="0"/>
            <a:t>Typescript</a:t>
          </a:r>
          <a:endParaRPr lang="en-GB" sz="3400" kern="1200" dirty="0"/>
        </a:p>
      </dsp:txBody>
      <dsp:txXfrm>
        <a:off x="3973483" y="1762464"/>
        <a:ext cx="2517479" cy="1510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814785" y="823"/>
          <a:ext cx="1550835" cy="930501"/>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GB" sz="2100" kern="1200" dirty="0" smtClean="0"/>
            <a:t>.NET CLI </a:t>
          </a:r>
        </a:p>
        <a:p>
          <a:pPr lvl="0" algn="ctr" defTabSz="933450" rtl="0">
            <a:lnSpc>
              <a:spcPct val="90000"/>
            </a:lnSpc>
            <a:spcBef>
              <a:spcPct val="0"/>
            </a:spcBef>
            <a:spcAft>
              <a:spcPct val="35000"/>
            </a:spcAft>
          </a:pPr>
          <a:r>
            <a:rPr lang="en-GB" sz="2100" kern="1200" dirty="0" smtClean="0"/>
            <a:t>2.0-4.0</a:t>
          </a:r>
          <a:endParaRPr lang="en-GB" sz="2100" kern="1200" dirty="0"/>
        </a:p>
      </dsp:txBody>
      <dsp:txXfrm>
        <a:off x="814785" y="823"/>
        <a:ext cx="1550835" cy="930501"/>
      </dsp:txXfrm>
    </dsp:sp>
    <dsp:sp modelId="{EAC128E0-B124-45FB-8D3C-3545493916D3}">
      <dsp:nvSpPr>
        <dsp:cNvPr id="0" name=""/>
        <dsp:cNvSpPr/>
      </dsp:nvSpPr>
      <dsp:spPr>
        <a:xfrm>
          <a:off x="2520704" y="823"/>
          <a:ext cx="1550835" cy="930501"/>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GB" sz="2100" kern="1200" dirty="0" smtClean="0"/>
            <a:t>C# </a:t>
          </a:r>
        </a:p>
        <a:p>
          <a:pPr lvl="0" algn="ctr" defTabSz="933450" rtl="0">
            <a:lnSpc>
              <a:spcPct val="90000"/>
            </a:lnSpc>
            <a:spcBef>
              <a:spcPct val="0"/>
            </a:spcBef>
            <a:spcAft>
              <a:spcPct val="35000"/>
            </a:spcAft>
          </a:pPr>
          <a:r>
            <a:rPr lang="en-GB" sz="2100" kern="1200" dirty="0" smtClean="0"/>
            <a:t>1.0-5.0</a:t>
          </a:r>
          <a:endParaRPr lang="en-GB" sz="2100" kern="1200" dirty="0"/>
        </a:p>
      </dsp:txBody>
      <dsp:txXfrm>
        <a:off x="2520704" y="823"/>
        <a:ext cx="1550835" cy="930501"/>
      </dsp:txXfrm>
    </dsp:sp>
    <dsp:sp modelId="{8D6C514E-5F0B-4031-86ED-B4F24281469C}">
      <dsp:nvSpPr>
        <dsp:cNvPr id="0" name=""/>
        <dsp:cNvSpPr/>
      </dsp:nvSpPr>
      <dsp:spPr>
        <a:xfrm>
          <a:off x="1667745" y="1086408"/>
          <a:ext cx="1550835" cy="930501"/>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GB" sz="2100" kern="1200" dirty="0" smtClean="0"/>
            <a:t>F#</a:t>
          </a:r>
        </a:p>
        <a:p>
          <a:pPr lvl="0" algn="ctr" defTabSz="933450" rtl="0">
            <a:lnSpc>
              <a:spcPct val="90000"/>
            </a:lnSpc>
            <a:spcBef>
              <a:spcPct val="0"/>
            </a:spcBef>
            <a:spcAft>
              <a:spcPct val="35000"/>
            </a:spcAft>
          </a:pPr>
          <a:r>
            <a:rPr lang="en-GB" sz="2100" kern="1200" dirty="0" smtClean="0"/>
            <a:t>2.0</a:t>
          </a:r>
          <a:endParaRPr lang="en-GB" sz="2100" kern="1200" dirty="0"/>
        </a:p>
      </dsp:txBody>
      <dsp:txXfrm>
        <a:off x="1667745" y="1086408"/>
        <a:ext cx="1550835" cy="9305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361" y="84137"/>
          <a:ext cx="1410262" cy="846157"/>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Java</a:t>
          </a:r>
          <a:endParaRPr lang="en-GB" sz="3300" kern="1200" dirty="0"/>
        </a:p>
      </dsp:txBody>
      <dsp:txXfrm>
        <a:off x="361" y="84137"/>
        <a:ext cx="1410262" cy="846157"/>
      </dsp:txXfrm>
    </dsp:sp>
    <dsp:sp modelId="{EAC128E0-B124-45FB-8D3C-3545493916D3}">
      <dsp:nvSpPr>
        <dsp:cNvPr id="0" name=""/>
        <dsp:cNvSpPr/>
      </dsp:nvSpPr>
      <dsp:spPr>
        <a:xfrm>
          <a:off x="1551650" y="84137"/>
          <a:ext cx="1410262" cy="846157"/>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err="1" smtClean="0"/>
            <a:t>Scala</a:t>
          </a:r>
          <a:endParaRPr lang="en-GB" sz="3300" kern="1200" dirty="0"/>
        </a:p>
      </dsp:txBody>
      <dsp:txXfrm>
        <a:off x="1551650" y="84137"/>
        <a:ext cx="1410262" cy="8461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361" y="84137"/>
          <a:ext cx="1410262" cy="846157"/>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Haskell</a:t>
          </a:r>
          <a:endParaRPr lang="en-GB" sz="3300" kern="1200" dirty="0"/>
        </a:p>
      </dsp:txBody>
      <dsp:txXfrm>
        <a:off x="361" y="84137"/>
        <a:ext cx="1410262" cy="846157"/>
      </dsp:txXfrm>
    </dsp:sp>
    <dsp:sp modelId="{0DB30D05-59D8-4B63-B114-A36800D53EBC}">
      <dsp:nvSpPr>
        <dsp:cNvPr id="0" name=""/>
        <dsp:cNvSpPr/>
      </dsp:nvSpPr>
      <dsp:spPr>
        <a:xfrm>
          <a:off x="1551650" y="84137"/>
          <a:ext cx="1410262" cy="846157"/>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Python</a:t>
          </a:r>
          <a:endParaRPr lang="en-GB" sz="2400" kern="1200" dirty="0"/>
        </a:p>
      </dsp:txBody>
      <dsp:txXfrm>
        <a:off x="1551650" y="84137"/>
        <a:ext cx="1410262" cy="8461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361" y="84137"/>
          <a:ext cx="1410262" cy="846157"/>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C</a:t>
          </a:r>
          <a:endParaRPr lang="en-GB" sz="3300" kern="1200" dirty="0"/>
        </a:p>
      </dsp:txBody>
      <dsp:txXfrm>
        <a:off x="361" y="84137"/>
        <a:ext cx="1410262" cy="846157"/>
      </dsp:txXfrm>
    </dsp:sp>
    <dsp:sp modelId="{0DB30D05-59D8-4B63-B114-A36800D53EBC}">
      <dsp:nvSpPr>
        <dsp:cNvPr id="0" name=""/>
        <dsp:cNvSpPr/>
      </dsp:nvSpPr>
      <dsp:spPr>
        <a:xfrm>
          <a:off x="1551650" y="84137"/>
          <a:ext cx="1410262" cy="846157"/>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kern="1200" dirty="0" smtClean="0"/>
            <a:t>C++</a:t>
          </a:r>
          <a:endParaRPr lang="en-GB" sz="2400" kern="1200" dirty="0"/>
        </a:p>
      </dsp:txBody>
      <dsp:txXfrm>
        <a:off x="1551650" y="84137"/>
        <a:ext cx="1410262" cy="8461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FC3DA-A95C-4316-B5C1-1D964B4B0F23}">
      <dsp:nvSpPr>
        <dsp:cNvPr id="0" name=""/>
        <dsp:cNvSpPr/>
      </dsp:nvSpPr>
      <dsp:spPr>
        <a:xfrm>
          <a:off x="361" y="84137"/>
          <a:ext cx="1410262" cy="846157"/>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GB" sz="2000" kern="1200" dirty="0" err="1" smtClean="0"/>
            <a:t>Javascript</a:t>
          </a:r>
          <a:endParaRPr lang="en-GB" sz="2000" kern="1200" dirty="0"/>
        </a:p>
      </dsp:txBody>
      <dsp:txXfrm>
        <a:off x="361" y="84137"/>
        <a:ext cx="1410262" cy="846157"/>
      </dsp:txXfrm>
    </dsp:sp>
    <dsp:sp modelId="{0DB30D05-59D8-4B63-B114-A36800D53EBC}">
      <dsp:nvSpPr>
        <dsp:cNvPr id="0" name=""/>
        <dsp:cNvSpPr/>
      </dsp:nvSpPr>
      <dsp:spPr>
        <a:xfrm>
          <a:off x="1551650" y="84137"/>
          <a:ext cx="1410262" cy="846157"/>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GB" sz="1800" kern="1200" dirty="0" smtClean="0"/>
            <a:t>Typescript</a:t>
          </a:r>
          <a:endParaRPr lang="en-GB" sz="1600" kern="1200" dirty="0"/>
        </a:p>
      </dsp:txBody>
      <dsp:txXfrm>
        <a:off x="1551650" y="84137"/>
        <a:ext cx="1410262" cy="8461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AAE5E-BDB0-418C-920A-B2D10BB38FDD}">
      <dsp:nvSpPr>
        <dsp:cNvPr id="0" name=""/>
        <dsp:cNvSpPr/>
      </dsp:nvSpPr>
      <dsp:spPr>
        <a:xfrm>
          <a:off x="2097205" y="923940"/>
          <a:ext cx="3520286" cy="1469538"/>
        </a:xfrm>
        <a:prstGeom prst="rightArrow">
          <a:avLst/>
        </a:prstGeom>
        <a:noFill/>
        <a:ln>
          <a:noFill/>
        </a:ln>
        <a:effectLst/>
      </dsp:spPr>
      <dsp:style>
        <a:lnRef idx="0">
          <a:scrgbClr r="0" g="0" b="0"/>
        </a:lnRef>
        <a:fillRef idx="1">
          <a:scrgbClr r="0" g="0" b="0"/>
        </a:fillRef>
        <a:effectRef idx="0">
          <a:scrgbClr r="0" g="0" b="0"/>
        </a:effectRef>
        <a:fontRef idx="minor"/>
      </dsp:style>
    </dsp:sp>
    <dsp:sp modelId="{B52632A9-B453-48F6-A6F7-D37DEAF8B1AC}">
      <dsp:nvSpPr>
        <dsp:cNvPr id="0" name=""/>
        <dsp:cNvSpPr/>
      </dsp:nvSpPr>
      <dsp:spPr>
        <a:xfrm>
          <a:off x="4032" y="2174157"/>
          <a:ext cx="2661325" cy="22440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b="1" kern="1200" dirty="0" smtClean="0">
              <a:latin typeface="Candara" pitchFamily="34" charset="0"/>
            </a:rPr>
            <a:t>The </a:t>
          </a:r>
          <a:r>
            <a:rPr lang="en-GB" sz="2500" b="1" kern="1200" dirty="0" smtClean="0">
              <a:solidFill>
                <a:srgbClr val="FFFF00"/>
              </a:solidFill>
              <a:latin typeface="Candara" pitchFamily="34" charset="0"/>
            </a:rPr>
            <a:t>dark days </a:t>
          </a:r>
          <a:r>
            <a:rPr lang="en-GB" sz="2500" b="1" kern="1200" dirty="0" smtClean="0">
              <a:latin typeface="Candara" pitchFamily="34" charset="0"/>
            </a:rPr>
            <a:t>of object fundamentalism are past us </a:t>
          </a:r>
          <a:r>
            <a:rPr lang="en-GB" sz="2500" b="1" kern="1200" dirty="0" smtClean="0">
              <a:latin typeface="Candara" pitchFamily="34" charset="0"/>
              <a:sym typeface="Wingdings" pitchFamily="2" charset="2"/>
            </a:rPr>
            <a:t></a:t>
          </a:r>
          <a:endParaRPr lang="en-GB" sz="2500" b="1" kern="1200" dirty="0">
            <a:latin typeface="Candara" pitchFamily="34" charset="0"/>
          </a:endParaRPr>
        </a:p>
      </dsp:txBody>
      <dsp:txXfrm>
        <a:off x="113579" y="2283704"/>
        <a:ext cx="2442231" cy="2024996"/>
      </dsp:txXfrm>
    </dsp:sp>
    <dsp:sp modelId="{C38102D6-B54A-4BEF-A77E-EA2945FD8620}">
      <dsp:nvSpPr>
        <dsp:cNvPr id="0" name=""/>
        <dsp:cNvSpPr/>
      </dsp:nvSpPr>
      <dsp:spPr>
        <a:xfrm>
          <a:off x="2798424" y="2174157"/>
          <a:ext cx="2661325" cy="22440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solidFill>
                <a:srgbClr val="FFFF00"/>
              </a:solidFill>
              <a:latin typeface="Candara" pitchFamily="34" charset="0"/>
            </a:rPr>
            <a:t>Mixed OO/FP </a:t>
          </a:r>
          <a:r>
            <a:rPr lang="en-US" sz="2500" b="1" kern="1200" dirty="0" smtClean="0">
              <a:solidFill>
                <a:srgbClr val="FFFF00"/>
              </a:solidFill>
              <a:latin typeface="Candara" pitchFamily="34" charset="0"/>
            </a:rPr>
            <a:t>languages </a:t>
          </a:r>
          <a:r>
            <a:rPr lang="en-US" sz="2500" b="1" kern="1200" dirty="0" smtClean="0">
              <a:solidFill>
                <a:schemeClr val="tx1"/>
              </a:solidFill>
              <a:latin typeface="Candara" pitchFamily="34" charset="0"/>
            </a:rPr>
            <a:t>are now </a:t>
          </a:r>
          <a:r>
            <a:rPr lang="en-US" sz="2500" b="1" kern="1200" dirty="0" smtClean="0">
              <a:solidFill>
                <a:srgbClr val="FFFF00"/>
              </a:solidFill>
              <a:latin typeface="Candara" pitchFamily="34" charset="0"/>
            </a:rPr>
            <a:t>industry standard</a:t>
          </a:r>
        </a:p>
        <a:p>
          <a:pPr lvl="0" algn="ctr" defTabSz="1111250">
            <a:lnSpc>
              <a:spcPct val="90000"/>
            </a:lnSpc>
            <a:spcBef>
              <a:spcPct val="0"/>
            </a:spcBef>
            <a:spcAft>
              <a:spcPct val="35000"/>
            </a:spcAft>
          </a:pPr>
          <a:r>
            <a:rPr lang="en-US" sz="1400" b="1" kern="1200" dirty="0" smtClean="0">
              <a:solidFill>
                <a:srgbClr val="FFFF00"/>
              </a:solidFill>
              <a:latin typeface="Candara" pitchFamily="34" charset="0"/>
            </a:rPr>
            <a:t>(C#, C++, VB, </a:t>
          </a:r>
          <a:r>
            <a:rPr lang="en-US" sz="1400" b="1" kern="1200" dirty="0" smtClean="0">
              <a:solidFill>
                <a:srgbClr val="FFFF00"/>
              </a:solidFill>
              <a:latin typeface="Candara" pitchFamily="34" charset="0"/>
            </a:rPr>
            <a:t>Java, Typescript, </a:t>
          </a:r>
          <a:r>
            <a:rPr lang="en-US" sz="1400" b="1" kern="1200" dirty="0" err="1" smtClean="0">
              <a:solidFill>
                <a:srgbClr val="FFFF00"/>
              </a:solidFill>
              <a:latin typeface="Candara" pitchFamily="34" charset="0"/>
            </a:rPr>
            <a:t>Scala</a:t>
          </a:r>
          <a:r>
            <a:rPr lang="en-US" sz="1400" b="1" kern="1200" dirty="0" smtClean="0">
              <a:solidFill>
                <a:srgbClr val="FFFF00"/>
              </a:solidFill>
              <a:latin typeface="Candara" pitchFamily="34" charset="0"/>
            </a:rPr>
            <a:t>, F#, …)</a:t>
          </a:r>
          <a:endParaRPr lang="en-GB" sz="2000" b="1" kern="1200" dirty="0">
            <a:latin typeface="Candara" pitchFamily="34" charset="0"/>
          </a:endParaRPr>
        </a:p>
      </dsp:txBody>
      <dsp:txXfrm>
        <a:off x="2907971" y="2283704"/>
        <a:ext cx="2442231" cy="2024996"/>
      </dsp:txXfrm>
    </dsp:sp>
    <dsp:sp modelId="{3D61F710-B6E5-43AB-9DA8-C0106FC3CE42}">
      <dsp:nvSpPr>
        <dsp:cNvPr id="0" name=""/>
        <dsp:cNvSpPr/>
      </dsp:nvSpPr>
      <dsp:spPr>
        <a:xfrm>
          <a:off x="5592816" y="2174157"/>
          <a:ext cx="2661325" cy="22440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b="1" kern="1200" dirty="0" smtClean="0">
              <a:solidFill>
                <a:schemeClr val="tx1"/>
              </a:solidFill>
              <a:latin typeface="Candara" pitchFamily="34" charset="0"/>
            </a:rPr>
            <a:t>MSR has </a:t>
          </a:r>
          <a:r>
            <a:rPr lang="en-US" sz="2500" b="1" kern="1200" dirty="0" smtClean="0">
              <a:solidFill>
                <a:srgbClr val="FFFF00"/>
              </a:solidFill>
              <a:latin typeface="Candara" pitchFamily="34" charset="0"/>
            </a:rPr>
            <a:t>played its part </a:t>
          </a:r>
          <a:r>
            <a:rPr lang="en-US" sz="2500" b="1" kern="1200" smtClean="0">
              <a:solidFill>
                <a:schemeClr val="tx1"/>
              </a:solidFill>
              <a:latin typeface="Candara" pitchFamily="34" charset="0"/>
            </a:rPr>
            <a:t>in this transformation</a:t>
          </a:r>
          <a:endParaRPr lang="en-GB" sz="2500" b="1" kern="1200" dirty="0">
            <a:latin typeface="Candara" pitchFamily="34" charset="0"/>
          </a:endParaRPr>
        </a:p>
      </dsp:txBody>
      <dsp:txXfrm>
        <a:off x="5702363" y="2283704"/>
        <a:ext cx="2442231" cy="202499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10/2/2012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10/2/2012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2</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b="1" dirty="0" smtClean="0"/>
              <a:t>.NET 2.0-4.0, C# 2.0-4.0</a:t>
            </a:r>
            <a:r>
              <a:rPr lang="en-GB" sz="900" dirty="0" smtClean="0"/>
              <a:t>: .NET Generics: deep innovation, heavily inspired by functional programming design &amp; implementation, deeply empowering for C#/VB programmers. Generic programming, with total simplicity, with debugging, with runtime types, with unboxed efficiency, with </a:t>
            </a:r>
            <a:r>
              <a:rPr lang="en-GB" sz="900" dirty="0" err="1" smtClean="0"/>
              <a:t>precompilation</a:t>
            </a:r>
            <a:r>
              <a:rPr lang="en-GB" sz="900" dirty="0" smtClean="0"/>
              <a:t>. Assert this has put Microsoft 10-20 years ahead in this aspect of VM implementation: there is still no sign of JVM or other implementations or designs that rival the CLR on this design point. IMHO anyone who builds a typed VM language on anything less is building on sand.</a:t>
            </a:r>
          </a:p>
          <a:p>
            <a:pPr lvl="0"/>
            <a:r>
              <a:rPr lang="en-GB" sz="900" b="1" dirty="0" smtClean="0"/>
              <a:t>C# 3.0-4.0:</a:t>
            </a:r>
            <a:r>
              <a:rPr lang="en-GB" sz="900" dirty="0" smtClean="0"/>
              <a:t> Lambda Expressions, LINQ. I had less to do with this, but it is fundamentally enabled by .NET generics. It is a wonderful and ground-breaking embedding of queries into languages</a:t>
            </a:r>
          </a:p>
          <a:p>
            <a:pPr lvl="0"/>
            <a:r>
              <a:rPr lang="en-GB" sz="900" b="1" dirty="0" smtClean="0"/>
              <a:t>F# 2.0:</a:t>
            </a:r>
            <a:r>
              <a:rPr lang="en-GB" sz="900" dirty="0" smtClean="0"/>
              <a:t> Strongly typed functional programming for .NET, built on .NET Generics</a:t>
            </a:r>
          </a:p>
          <a:p>
            <a:pPr lvl="0"/>
            <a:r>
              <a:rPr lang="en-GB" sz="900" b="1" dirty="0" smtClean="0"/>
              <a:t>F# 2.0</a:t>
            </a:r>
            <a:r>
              <a:rPr lang="en-GB" sz="900" dirty="0" smtClean="0"/>
              <a:t>: Units of Measure with effective type inference. Again, it feels Microsoft is 10-20 years ahead of the competition for this feature. Take that as a challenge, if you like.</a:t>
            </a:r>
          </a:p>
          <a:p>
            <a:pPr lvl="0"/>
            <a:r>
              <a:rPr lang="en-GB" sz="900" b="1" dirty="0" smtClean="0"/>
              <a:t>F# 2.0</a:t>
            </a:r>
            <a:r>
              <a:rPr lang="en-GB" sz="900" dirty="0" smtClean="0"/>
              <a:t>: Asynchronous + parallel + agent programming. Smoothly integrated asynchronous programming and agents on a VM through local CPS rewriting. Similar to </a:t>
            </a:r>
            <a:r>
              <a:rPr lang="en-GB" sz="900" dirty="0" err="1" smtClean="0"/>
              <a:t>Kilim</a:t>
            </a:r>
            <a:r>
              <a:rPr lang="en-GB" sz="900" dirty="0" smtClean="0"/>
              <a:t>, predates it a little (2007).</a:t>
            </a:r>
          </a:p>
          <a:p>
            <a:r>
              <a:rPr lang="en-GB" sz="900" b="1" dirty="0" smtClean="0"/>
              <a:t>C# 5.0</a:t>
            </a:r>
            <a:r>
              <a:rPr lang="en-GB" sz="900" dirty="0" smtClean="0"/>
              <a:t>: Look for a sneak preview next week!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56199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143000" y="685800"/>
            <a:ext cx="4572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15</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10/2/2012 11:30 AM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50</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latin typeface="Calibri" pitchFamily="34" charset="0"/>
                <a:ea typeface="+mn-ea"/>
                <a:cs typeface="+mn-cs"/>
              </a:rPr>
              <a:t>If</a:t>
            </a:r>
            <a:r>
              <a:rPr lang="en-US" sz="900" kern="1200" baseline="0" dirty="0" smtClean="0">
                <a:solidFill>
                  <a:schemeClr val="tx1"/>
                </a:solidFill>
                <a:latin typeface="Calibri" pitchFamily="34" charset="0"/>
                <a:ea typeface="+mn-ea"/>
                <a:cs typeface="+mn-cs"/>
              </a:rPr>
              <a:t> you would like to host your demo on the Virtual Server, please use the </a:t>
            </a:r>
            <a:r>
              <a:rPr lang="en-US" sz="900" kern="1200" baseline="0" dirty="0" err="1" smtClean="0">
                <a:solidFill>
                  <a:schemeClr val="tx1"/>
                </a:solidFill>
                <a:latin typeface="Calibri" pitchFamily="34" charset="0"/>
                <a:ea typeface="+mn-ea"/>
                <a:cs typeface="+mn-cs"/>
              </a:rPr>
              <a:t>myVPC</a:t>
            </a:r>
            <a:r>
              <a:rPr lang="en-US" sz="900" kern="1200" baseline="0" dirty="0" smtClean="0">
                <a:solidFill>
                  <a:schemeClr val="tx1"/>
                </a:solidFill>
                <a:latin typeface="Calibri" pitchFamily="34" charset="0"/>
                <a:ea typeface="+mn-ea"/>
                <a:cs typeface="+mn-cs"/>
              </a:rPr>
              <a:t> demo slide, not this slide.</a:t>
            </a:r>
            <a:endParaRPr lang="en-US" sz="900" kern="1200" dirty="0" smtClean="0">
              <a:solidFill>
                <a:schemeClr val="tx1"/>
              </a:solidFill>
              <a:latin typeface="Calibri" pitchFamily="34" charset="0"/>
              <a:ea typeface="+mn-ea"/>
              <a:cs typeface="+mn-cs"/>
            </a:endParaRP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D604EDF-A11E-4F0C-BB23-611C4B2B8AD5}" type="slidenum">
              <a:rPr lang="en-GB" smtClean="0"/>
              <a:pPr/>
              <a:t>51</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D604EDF-A11E-4F0C-BB23-611C4B2B8AD5}" type="slidenum">
              <a:rPr lang="en-GB" smtClean="0"/>
              <a:pPr/>
              <a:t>52</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D604EDF-A11E-4F0C-BB23-611C4B2B8AD5}" type="slidenum">
              <a:rPr lang="en-GB" smtClean="0"/>
              <a:pPr/>
              <a:t>53</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7" y="1447809"/>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874830"/>
            <a:ext cx="7683914"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9502" y="298938"/>
            <a:ext cx="1504020"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crosoft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238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0" y="6248216"/>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10"/>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42546846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60939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8872197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0025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1">
                <a:latin typeface="+mj-lt"/>
                <a:cs typeface="Calibri" pitchFamily="34" charset="0"/>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5143626"/>
          </a:xfrm>
        </p:spPr>
        <p:txBody>
          <a:bodyPr>
            <a:normAutofit/>
          </a:bodyPr>
          <a:lstStyle>
            <a:lvl1pPr>
              <a:buClr>
                <a:schemeClr val="tx1"/>
              </a:buClr>
              <a:buSzPct val="100000"/>
              <a:buFont typeface="Wingdings" pitchFamily="2" charset="2"/>
              <a:buChar char=""/>
              <a:defRPr>
                <a:latin typeface="+mj-lt"/>
                <a:cs typeface="Calibri" pitchFamily="34" charset="0"/>
              </a:defRPr>
            </a:lvl1pPr>
            <a:lvl2pPr>
              <a:buClr>
                <a:schemeClr val="tx1"/>
              </a:buClr>
              <a:buSzPct val="90000"/>
              <a:buFont typeface="Wingdings" pitchFamily="2" charset="2"/>
              <a:buChar char="ð"/>
              <a:defRPr>
                <a:latin typeface="+mj-lt"/>
                <a:cs typeface="Calibri" pitchFamily="34" charset="0"/>
              </a:defRPr>
            </a:lvl2pPr>
            <a:lvl3pPr>
              <a:buClr>
                <a:schemeClr val="tx1"/>
              </a:buClr>
              <a:buSzPct val="90000"/>
              <a:buFont typeface="Wingdings" pitchFamily="2" charset="2"/>
              <a:buChar char="ð"/>
              <a:defRPr>
                <a:latin typeface="+mj-lt"/>
                <a:cs typeface="Calibri" pitchFamily="34" charset="0"/>
              </a:defRPr>
            </a:lvl3pPr>
            <a:lvl4pPr>
              <a:buClr>
                <a:schemeClr val="tx1"/>
              </a:buClr>
              <a:buSzPct val="90000"/>
              <a:buFont typeface="Wingdings" pitchFamily="2" charset="2"/>
              <a:buChar char="ð"/>
              <a:defRPr>
                <a:latin typeface="+mj-lt"/>
                <a:cs typeface="Calibri" pitchFamily="34" charset="0"/>
              </a:defRPr>
            </a:lvl4pPr>
            <a:lvl5pPr>
              <a:buClr>
                <a:schemeClr val="tx1"/>
              </a:buClr>
              <a:buSzPct val="90000"/>
              <a:buFont typeface="Wingdings" pitchFamily="2" charset="2"/>
              <a:buChar char="ð"/>
              <a:defRPr>
                <a:latin typeface="+mj-lt"/>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5071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ight background developer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white-green code shape.png"/>
          <p:cNvPicPr>
            <a:picLocks noChangeAspect="1"/>
          </p:cNvPicPr>
          <p:nvPr userDrawn="1"/>
        </p:nvPicPr>
        <p:blipFill>
          <a:blip r:embed="rId3"/>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646176" y="1304548"/>
            <a:ext cx="8086952" cy="1434239"/>
          </a:xfrm>
        </p:spPr>
        <p:txBody>
          <a:bodyPr/>
          <a:lstStyle>
            <a:lvl1pPr marL="0" indent="0">
              <a:lnSpc>
                <a:spcPct val="80000"/>
              </a:lnSpc>
              <a:buFontTx/>
              <a:buNone/>
              <a:defRPr sz="2400" b="0">
                <a:solidFill>
                  <a:srgbClr val="000000"/>
                </a:solidFill>
                <a:latin typeface="Consolas" pitchFamily="49" charset="0"/>
                <a:cs typeface="Courier New" pitchFamily="49" charset="0"/>
              </a:defRPr>
            </a:lvl1pPr>
            <a:lvl2pPr marL="457200" indent="6350">
              <a:lnSpc>
                <a:spcPct val="80000"/>
              </a:lnSpc>
              <a:buFontTx/>
              <a:buNone/>
              <a:defRPr sz="2000" b="0">
                <a:solidFill>
                  <a:srgbClr val="000000"/>
                </a:solidFill>
                <a:latin typeface="Consolas" pitchFamily="49" charset="0"/>
                <a:cs typeface="Courier New" pitchFamily="49" charset="0"/>
              </a:defRPr>
            </a:lvl2pPr>
            <a:lvl3pPr marL="796925" indent="0">
              <a:lnSpc>
                <a:spcPct val="80000"/>
              </a:lnSpc>
              <a:buFontTx/>
              <a:buNone/>
              <a:defRPr sz="1800" b="0">
                <a:solidFill>
                  <a:srgbClr val="000000"/>
                </a:solidFill>
                <a:latin typeface="Consolas" pitchFamily="49" charset="0"/>
                <a:cs typeface="Courier New" pitchFamily="49" charset="0"/>
              </a:defRPr>
            </a:lvl3pPr>
            <a:lvl4pPr marL="1147763" indent="20638">
              <a:lnSpc>
                <a:spcPct val="80000"/>
              </a:lnSpc>
              <a:buFontTx/>
              <a:buNone/>
              <a:defRPr sz="1800" b="0">
                <a:solidFill>
                  <a:srgbClr val="000000"/>
                </a:solidFill>
                <a:latin typeface="Consolas" pitchFamily="49" charset="0"/>
                <a:cs typeface="Courier New" pitchFamily="49" charset="0"/>
              </a:defRPr>
            </a:lvl4pPr>
            <a:lvl5pPr marL="1489075" indent="0">
              <a:lnSpc>
                <a:spcPct val="80000"/>
              </a:lnSpc>
              <a:buFontTx/>
              <a:buNone/>
              <a:defRPr sz="1800" b="0">
                <a:solidFill>
                  <a:srgbClr val="000000"/>
                </a:solidFill>
                <a:latin typeface="Consolas" pitchFamily="49" charset="0"/>
                <a:cs typeface="Courier New"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744327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7" y="477203"/>
            <a:ext cx="6120575"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17217" y="2303507"/>
            <a:ext cx="6994363"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8"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905009"/>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944231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3444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re présentation + titre parties">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83568" y="1604798"/>
            <a:ext cx="7772400" cy="1470025"/>
          </a:xfrm>
          <a:prstGeom prst="rect">
            <a:avLst/>
          </a:prstGeom>
        </p:spPr>
        <p:txBody>
          <a:bodyPr>
            <a:noAutofit/>
          </a:bodyPr>
          <a:lstStyle>
            <a:lvl1pPr algn="l">
              <a:defRPr sz="4800" b="1">
                <a:solidFill>
                  <a:schemeClr val="bg1"/>
                </a:solidFill>
                <a:latin typeface="Segoe UI Light" pitchFamily="34" charset="0"/>
                <a:ea typeface="Segoe UI" pitchFamily="34" charset="0"/>
                <a:cs typeface="Segoe UI" pitchFamily="34" charset="0"/>
              </a:defRPr>
            </a:lvl1pPr>
          </a:lstStyle>
          <a:p>
            <a:r>
              <a:rPr lang="fr-FR" dirty="0" smtClean="0"/>
              <a:t>Cliquez pour modifier le titre de la présentation</a:t>
            </a:r>
            <a:endParaRPr lang="fr-FR" dirty="0"/>
          </a:p>
        </p:txBody>
      </p:sp>
      <p:sp>
        <p:nvSpPr>
          <p:cNvPr id="3" name="Sous-titre 2"/>
          <p:cNvSpPr>
            <a:spLocks noGrp="1"/>
          </p:cNvSpPr>
          <p:nvPr>
            <p:ph type="subTitle" idx="1" hasCustomPrompt="1"/>
          </p:nvPr>
        </p:nvSpPr>
        <p:spPr>
          <a:xfrm>
            <a:off x="683569" y="3909053"/>
            <a:ext cx="7815091" cy="1752600"/>
          </a:xfrm>
          <a:prstGeom prst="rect">
            <a:avLst/>
          </a:prstGeom>
        </p:spPr>
        <p:txBody>
          <a:bodyPr>
            <a:noAutofit/>
          </a:bodyPr>
          <a:lstStyle>
            <a:lvl1pPr marL="0" indent="0" algn="l">
              <a:lnSpc>
                <a:spcPct val="75000"/>
              </a:lnSpc>
              <a:buNone/>
              <a:defRPr sz="2800" b="0">
                <a:solidFill>
                  <a:srgbClr val="F4793B"/>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Cliquez pour modifier la date / nom speaker / titre speaker / société</a:t>
            </a:r>
            <a:endParaRPr lang="fr-FR" dirty="0"/>
          </a:p>
        </p:txBody>
      </p:sp>
    </p:spTree>
    <p:extLst>
      <p:ext uri="{BB962C8B-B14F-4D97-AF65-F5344CB8AC3E}">
        <p14:creationId xmlns:p14="http://schemas.microsoft.com/office/powerpoint/2010/main" val="348085236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style du titre</a:t>
            </a:r>
            <a:endParaRPr lang="en-US" dirty="0"/>
          </a:p>
        </p:txBody>
      </p:sp>
    </p:spTree>
    <p:extLst>
      <p:ext uri="{BB962C8B-B14F-4D97-AF65-F5344CB8AC3E}">
        <p14:creationId xmlns:p14="http://schemas.microsoft.com/office/powerpoint/2010/main" val="14491969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u classiqu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357158" y="1214425"/>
            <a:ext cx="8429684" cy="4643471"/>
          </a:xfrm>
          <a:prstGeom prst="rect">
            <a:avLst/>
          </a:prstGeom>
        </p:spPr>
        <p:txBody>
          <a:bodyPr>
            <a:normAutofit/>
          </a:bodyPr>
          <a:lstStyle>
            <a:lvl1pPr marL="342900" indent="-342900">
              <a:buClr>
                <a:schemeClr val="bg1"/>
              </a:buClr>
              <a:buSzPct val="110000"/>
              <a:buFontTx/>
              <a:buBlip>
                <a:blip r:embed="rId2"/>
              </a:buBlip>
              <a:defRPr sz="2400" b="0">
                <a:solidFill>
                  <a:schemeClr val="bg1"/>
                </a:solidFill>
                <a:latin typeface="Segoe UI Light" pitchFamily="34" charset="0"/>
                <a:ea typeface="Segoe UI" pitchFamily="34" charset="0"/>
                <a:cs typeface="Segoe UI" pitchFamily="34" charset="0"/>
              </a:defRPr>
            </a:lvl1pPr>
            <a:lvl2pPr marL="800100" indent="-342900">
              <a:buClr>
                <a:schemeClr val="bg1"/>
              </a:buClr>
              <a:buSzPct val="60000"/>
              <a:buFont typeface="Wingdings 3" pitchFamily="18" charset="2"/>
              <a:buChar char=""/>
              <a:defRPr sz="2400" b="0">
                <a:solidFill>
                  <a:schemeClr val="bg1"/>
                </a:solidFill>
                <a:latin typeface="Segoe UI Light" pitchFamily="34" charset="0"/>
                <a:ea typeface="Segoe UI" pitchFamily="34" charset="0"/>
                <a:cs typeface="Segoe UI" pitchFamily="34" charset="0"/>
              </a:defRPr>
            </a:lvl2pPr>
            <a:lvl3pPr marL="1257300" indent="-342900">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3pPr>
            <a:lvl4pPr marL="1714500" indent="-342900">
              <a:buClr>
                <a:schemeClr val="bg1"/>
              </a:buClr>
              <a:buSzPct val="60000"/>
              <a:buFont typeface="Wingdings 3" pitchFamily="18" charset="2"/>
              <a:buChar char=""/>
              <a:defRPr lang="fr-FR" sz="2400" b="0" kern="1200" dirty="0" smtClean="0">
                <a:solidFill>
                  <a:schemeClr val="bg1"/>
                </a:solidFill>
                <a:latin typeface="Segoe UI Light" pitchFamily="34" charset="0"/>
                <a:ea typeface="Segoe UI" pitchFamily="34" charset="0"/>
                <a:cs typeface="Segoe UI" pitchFamily="34" charset="0"/>
              </a:defRPr>
            </a:lvl4pPr>
            <a:lvl5pPr marL="2171700" indent="-342900">
              <a:buClr>
                <a:schemeClr val="bg1"/>
              </a:buClr>
              <a:buSzPct val="60000"/>
              <a:buFont typeface="Wingdings 3" pitchFamily="18" charset="2"/>
              <a:buChar char="u"/>
              <a:defRPr lang="fr-FR" sz="2400" b="0" kern="1200" dirty="0">
                <a:solidFill>
                  <a:schemeClr val="bg1"/>
                </a:solidFill>
                <a:latin typeface="Segoe UI Light" pitchFamily="34" charset="0"/>
                <a:ea typeface="Segoe UI" pitchFamily="34" charset="0"/>
                <a:cs typeface="Segoe UI" pitchFamily="34" charset="0"/>
              </a:defRPr>
            </a:lvl5pPr>
          </a:lstStyle>
          <a:p>
            <a:pPr lvl="0"/>
            <a:r>
              <a:rPr lang="fr-FR" dirty="0" smtClean="0"/>
              <a:t>Texte de niveau 1</a:t>
            </a:r>
          </a:p>
          <a:p>
            <a:pPr lvl="1"/>
            <a:r>
              <a:rPr lang="fr-FR" dirty="0" smtClean="0"/>
              <a:t>Texte de niveau 2</a:t>
            </a:r>
          </a:p>
          <a:p>
            <a:pPr lvl="2"/>
            <a:r>
              <a:rPr lang="fr-FR" dirty="0" smtClean="0"/>
              <a:t>Texte de niveau 3</a:t>
            </a:r>
          </a:p>
          <a:p>
            <a:pPr lvl="3"/>
            <a:r>
              <a:rPr lang="fr-FR" dirty="0" smtClean="0"/>
              <a:t>Texte de niveau 4</a:t>
            </a:r>
          </a:p>
          <a:p>
            <a:pPr lvl="4"/>
            <a:r>
              <a:rPr lang="fr-FR" dirty="0" smtClean="0"/>
              <a:t>Texte de niveau 5</a:t>
            </a:r>
            <a:endParaRPr lang="fr-FR" dirty="0"/>
          </a:p>
        </p:txBody>
      </p:sp>
      <p:sp>
        <p:nvSpPr>
          <p:cNvPr id="5"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9602205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u classique 2 blocs">
    <p:spTree>
      <p:nvGrpSpPr>
        <p:cNvPr id="1" name=""/>
        <p:cNvGrpSpPr/>
        <p:nvPr/>
      </p:nvGrpSpPr>
      <p:grpSpPr>
        <a:xfrm>
          <a:off x="0" y="0"/>
          <a:ext cx="0" cy="0"/>
          <a:chOff x="0" y="0"/>
          <a:chExt cx="0" cy="0"/>
        </a:xfrm>
      </p:grpSpPr>
      <p:sp>
        <p:nvSpPr>
          <p:cNvPr id="8" name="Espace réservé du contenu 7"/>
          <p:cNvSpPr>
            <a:spLocks noGrp="1"/>
          </p:cNvSpPr>
          <p:nvPr>
            <p:ph sz="quarter" idx="13" hasCustomPrompt="1"/>
          </p:nvPr>
        </p:nvSpPr>
        <p:spPr>
          <a:xfrm>
            <a:off x="357188" y="1857387"/>
            <a:ext cx="4143374" cy="3000375"/>
          </a:xfrm>
          <a:prstGeom prst="rect">
            <a:avLst/>
          </a:prstGeom>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Font typeface="Arial" pitchFamily="34" charset="0"/>
              <a:buChar char="•"/>
              <a:defRPr sz="1800">
                <a:solidFill>
                  <a:schemeClr val="bg1"/>
                </a:solidFill>
                <a:latin typeface="Segoe UI Light" pitchFamily="34" charset="0"/>
              </a:defRPr>
            </a:lvl4pPr>
            <a:lvl5pPr marL="2057400" indent="-228600">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9" name="Espace réservé du contenu 7"/>
          <p:cNvSpPr>
            <a:spLocks noGrp="1"/>
          </p:cNvSpPr>
          <p:nvPr>
            <p:ph sz="quarter" idx="14" hasCustomPrompt="1"/>
          </p:nvPr>
        </p:nvSpPr>
        <p:spPr>
          <a:xfrm>
            <a:off x="4643438" y="1857375"/>
            <a:ext cx="4143404" cy="3000375"/>
          </a:xfrm>
          <a:prstGeom prst="rect">
            <a:avLst/>
          </a:prstGeom>
        </p:spPr>
        <p:txBody>
          <a:bodyPr>
            <a:noAutofit/>
          </a:bodyPr>
          <a:lstStyle>
            <a:lvl1pPr marL="342900" indent="-342900" algn="l" defTabSz="914400"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800100" indent="-342900" algn="l" defTabSz="914400"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43000" indent="-228600" algn="l" defTabSz="914400"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600200" indent="-228600" algn="l" defTabSz="914400"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7400" indent="-228600" algn="l" defTabSz="914400"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52798240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4" name="Espace réservé du contenu 7"/>
          <p:cNvSpPr>
            <a:spLocks noGrp="1"/>
          </p:cNvSpPr>
          <p:nvPr>
            <p:ph sz="quarter" idx="13" hasCustomPrompt="1"/>
          </p:nvPr>
        </p:nvSpPr>
        <p:spPr>
          <a:xfrm>
            <a:off x="357188" y="1857387"/>
            <a:ext cx="4143374" cy="3000375"/>
          </a:xfrm>
          <a:prstGeom prst="rect">
            <a:avLst/>
          </a:prstGeom>
          <a:solidFill>
            <a:srgbClr val="F4793B"/>
          </a:solid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Font typeface="Arial" pitchFamily="34" charset="0"/>
              <a:buChar char="•"/>
              <a:defRPr sz="1800">
                <a:solidFill>
                  <a:schemeClr val="bg1"/>
                </a:solidFill>
                <a:latin typeface="Segoe UI Light" pitchFamily="34" charset="0"/>
              </a:defRPr>
            </a:lvl4pPr>
            <a:lvl5pPr marL="2057400" indent="-228600">
              <a:buFont typeface="Arial" pitchFamily="34" charset="0"/>
              <a:buChar char="•"/>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5" name="Espace réservé du contenu 7"/>
          <p:cNvSpPr>
            <a:spLocks noGrp="1"/>
          </p:cNvSpPr>
          <p:nvPr>
            <p:ph sz="quarter" idx="14" hasCustomPrompt="1"/>
          </p:nvPr>
        </p:nvSpPr>
        <p:spPr>
          <a:xfrm>
            <a:off x="4643438" y="1857375"/>
            <a:ext cx="4143404" cy="3000375"/>
          </a:xfrm>
          <a:prstGeom prst="rect">
            <a:avLst/>
          </a:prstGeom>
          <a:solidFill>
            <a:srgbClr val="1F8BF0"/>
          </a:solidFill>
        </p:spPr>
        <p:txBody>
          <a:bodyPr>
            <a:noAutofit/>
          </a:bodyPr>
          <a:lstStyle>
            <a:lvl1pPr marL="342900" indent="-342900" algn="l" defTabSz="914400" rtl="0" eaLnBrk="1" latinLnBrk="0" hangingPunct="1">
              <a:spcBef>
                <a:spcPct val="20000"/>
              </a:spcBef>
              <a:buFontTx/>
              <a:buBlip>
                <a:blip r:embed="rId2"/>
              </a:buBlip>
              <a:defRPr lang="fr-FR" sz="2800" kern="1200" dirty="0" smtClean="0">
                <a:solidFill>
                  <a:schemeClr val="bg1"/>
                </a:solidFill>
                <a:latin typeface="Segoe UI Light" pitchFamily="34" charset="0"/>
                <a:ea typeface="+mn-ea"/>
                <a:cs typeface="+mn-cs"/>
              </a:defRPr>
            </a:lvl1pPr>
            <a:lvl2pPr marL="800100" indent="-342900" algn="l" defTabSz="914400" rtl="0" eaLnBrk="1" latinLnBrk="0" hangingPunct="1">
              <a:spcBef>
                <a:spcPct val="20000"/>
              </a:spcBef>
              <a:buSzPct val="60000"/>
              <a:buFont typeface="Wingdings 3" pitchFamily="18" charset="2"/>
              <a:buChar char="u"/>
              <a:defRPr lang="fr-FR" sz="2400" kern="1200" dirty="0" smtClean="0">
                <a:solidFill>
                  <a:schemeClr val="bg1"/>
                </a:solidFill>
                <a:latin typeface="Segoe UI Light" pitchFamily="34" charset="0"/>
                <a:ea typeface="+mn-ea"/>
                <a:cs typeface="+mn-cs"/>
              </a:defRPr>
            </a:lvl2pPr>
            <a:lvl3pPr marL="1143000" indent="-228600" algn="l" defTabSz="914400" rtl="0" eaLnBrk="1" latinLnBrk="0" hangingPunct="1">
              <a:spcBef>
                <a:spcPct val="20000"/>
              </a:spcBef>
              <a:buSzPct val="60000"/>
              <a:buFont typeface="Wingdings 3" pitchFamily="18" charset="2"/>
              <a:buChar char="u"/>
              <a:defRPr lang="fr-FR" sz="2000" kern="1200" dirty="0" smtClean="0">
                <a:solidFill>
                  <a:schemeClr val="bg1"/>
                </a:solidFill>
                <a:latin typeface="Segoe UI Light" pitchFamily="34" charset="0"/>
                <a:ea typeface="+mn-ea"/>
                <a:cs typeface="+mn-cs"/>
              </a:defRPr>
            </a:lvl3pPr>
            <a:lvl4pPr marL="1600200" indent="-228600" algn="l" defTabSz="914400" rtl="0" eaLnBrk="1" latinLnBrk="0" hangingPunct="1">
              <a:spcBef>
                <a:spcPct val="20000"/>
              </a:spcBef>
              <a:buFont typeface="Arial" pitchFamily="34" charset="0"/>
              <a:buChar char="•"/>
              <a:defRPr lang="fr-FR" sz="2800" kern="1200" dirty="0" smtClean="0">
                <a:solidFill>
                  <a:schemeClr val="bg1"/>
                </a:solidFill>
                <a:latin typeface="Segoe UI Light" pitchFamily="34" charset="0"/>
                <a:ea typeface="+mn-ea"/>
                <a:cs typeface="+mn-cs"/>
              </a:defRPr>
            </a:lvl4pPr>
            <a:lvl5pPr marL="2057400" indent="-228600" algn="l" defTabSz="914400" rtl="0" eaLnBrk="1" latinLnBrk="0" hangingPunct="1">
              <a:spcBef>
                <a:spcPct val="20000"/>
              </a:spcBef>
              <a:buFont typeface="Arial" pitchFamily="34" charset="0"/>
              <a:buChar char="•"/>
              <a:defRPr lang="fr-FR" sz="2800" kern="1200" dirty="0">
                <a:solidFill>
                  <a:schemeClr val="bg1"/>
                </a:solidFill>
                <a:latin typeface="Segoe UI Light" pitchFamily="34" charset="0"/>
                <a:ea typeface="+mn-ea"/>
                <a:cs typeface="+mn-cs"/>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6"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072601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u classique 2 blocs + titres blocs">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
        <p:nvSpPr>
          <p:cNvPr id="8" name="Espace réservé du contenu 9"/>
          <p:cNvSpPr>
            <a:spLocks noGrp="1"/>
          </p:cNvSpPr>
          <p:nvPr>
            <p:ph sz="quarter" idx="13" hasCustomPrompt="1"/>
          </p:nvPr>
        </p:nvSpPr>
        <p:spPr>
          <a:xfrm>
            <a:off x="357158" y="1643053"/>
            <a:ext cx="4143374" cy="428625"/>
          </a:xfrm>
          <a:prstGeom prst="rect">
            <a:avLst/>
          </a:prstGeom>
          <a:noFill/>
        </p:spPr>
        <p:txBody>
          <a:bodyPr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9" name="Espace réservé du contenu 9"/>
          <p:cNvSpPr>
            <a:spLocks noGrp="1"/>
          </p:cNvSpPr>
          <p:nvPr>
            <p:ph sz="quarter" idx="14" hasCustomPrompt="1"/>
          </p:nvPr>
        </p:nvSpPr>
        <p:spPr>
          <a:xfrm>
            <a:off x="4643442" y="1643053"/>
            <a:ext cx="4099263" cy="428625"/>
          </a:xfrm>
          <a:prstGeom prst="rect">
            <a:avLst/>
          </a:prstGeom>
          <a:noFill/>
        </p:spPr>
        <p:txBody>
          <a:bodyPr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2900" lvl="0" indent="-342900" algn="ctr" defTabSz="914400" rtl="0" eaLnBrk="1" latinLnBrk="0" hangingPunct="1">
              <a:spcBef>
                <a:spcPct val="20000"/>
              </a:spcBef>
              <a:buFontTx/>
              <a:buNone/>
            </a:pPr>
            <a:r>
              <a:rPr lang="fr-FR" dirty="0" smtClean="0"/>
              <a:t>Titre du bloc</a:t>
            </a:r>
          </a:p>
        </p:txBody>
      </p:sp>
      <p:sp>
        <p:nvSpPr>
          <p:cNvPr id="11" name="Espace réservé du contenu 7"/>
          <p:cNvSpPr>
            <a:spLocks noGrp="1"/>
          </p:cNvSpPr>
          <p:nvPr>
            <p:ph sz="quarter" idx="15"/>
          </p:nvPr>
        </p:nvSpPr>
        <p:spPr>
          <a:xfrm>
            <a:off x="357188" y="2214578"/>
            <a:ext cx="4167187" cy="3000375"/>
          </a:xfrm>
          <a:prstGeom prst="rect">
            <a:avLst/>
          </a:prstGeom>
          <a:no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5" name="Espace réservé du contenu 7"/>
          <p:cNvSpPr>
            <a:spLocks noGrp="1"/>
          </p:cNvSpPr>
          <p:nvPr>
            <p:ph sz="quarter" idx="16"/>
          </p:nvPr>
        </p:nvSpPr>
        <p:spPr>
          <a:xfrm>
            <a:off x="4643438" y="2214565"/>
            <a:ext cx="4096702" cy="3000375"/>
          </a:xfrm>
          <a:prstGeom prst="rect">
            <a:avLst/>
          </a:prstGeom>
          <a:no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328331675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4" name="Espace réservé du contenu 9"/>
          <p:cNvSpPr>
            <a:spLocks noGrp="1"/>
          </p:cNvSpPr>
          <p:nvPr>
            <p:ph sz="quarter" idx="13" hasCustomPrompt="1"/>
          </p:nvPr>
        </p:nvSpPr>
        <p:spPr>
          <a:xfrm>
            <a:off x="357158" y="1643053"/>
            <a:ext cx="4143374" cy="428625"/>
          </a:xfrm>
          <a:prstGeom prst="rect">
            <a:avLst/>
          </a:prstGeom>
          <a:solidFill>
            <a:srgbClr val="F4793B"/>
          </a:solidFill>
        </p:spPr>
        <p:txBody>
          <a:bodyPr anchor="ctr"/>
          <a:lstStyle>
            <a:lvl1pPr algn="ctr">
              <a:buFontTx/>
              <a:buNone/>
              <a:defRPr b="1">
                <a:solidFill>
                  <a:schemeClr val="bg1"/>
                </a:solidFill>
                <a:latin typeface="Segoe UI Light" pitchFamily="34" charset="0"/>
              </a:defRPr>
            </a:lvl1pPr>
          </a:lstStyle>
          <a:p>
            <a:pPr lvl="0"/>
            <a:r>
              <a:rPr lang="fr-FR" dirty="0" smtClean="0"/>
              <a:t>Titre du bloc</a:t>
            </a:r>
          </a:p>
        </p:txBody>
      </p:sp>
      <p:sp>
        <p:nvSpPr>
          <p:cNvPr id="5" name="Espace réservé du contenu 9"/>
          <p:cNvSpPr>
            <a:spLocks noGrp="1"/>
          </p:cNvSpPr>
          <p:nvPr>
            <p:ph sz="quarter" idx="14" hasCustomPrompt="1"/>
          </p:nvPr>
        </p:nvSpPr>
        <p:spPr>
          <a:xfrm>
            <a:off x="4643442" y="1643053"/>
            <a:ext cx="4099263" cy="428625"/>
          </a:xfrm>
          <a:prstGeom prst="rect">
            <a:avLst/>
          </a:prstGeom>
          <a:solidFill>
            <a:srgbClr val="1F8BF0"/>
          </a:solidFill>
        </p:spPr>
        <p:txBody>
          <a:bodyPr anchor="ctr"/>
          <a:lstStyle>
            <a:lvl1pPr marL="0" indent="0" algn="ctr">
              <a:buFontTx/>
              <a:buNone/>
              <a:defRPr lang="fr-FR" sz="3200" b="1" kern="1200" dirty="0" smtClean="0">
                <a:solidFill>
                  <a:schemeClr val="bg1"/>
                </a:solidFill>
                <a:latin typeface="Segoe UI Light" pitchFamily="34" charset="0"/>
                <a:ea typeface="+mn-ea"/>
                <a:cs typeface="+mn-cs"/>
              </a:defRPr>
            </a:lvl1pPr>
          </a:lstStyle>
          <a:p>
            <a:pPr marL="342900" lvl="0" indent="-342900" algn="ctr" defTabSz="914400" rtl="0" eaLnBrk="1" latinLnBrk="0" hangingPunct="1">
              <a:spcBef>
                <a:spcPct val="20000"/>
              </a:spcBef>
              <a:buFontTx/>
              <a:buNone/>
            </a:pPr>
            <a:r>
              <a:rPr lang="fr-FR" dirty="0" smtClean="0"/>
              <a:t>Titre du bloc</a:t>
            </a:r>
          </a:p>
        </p:txBody>
      </p:sp>
      <p:sp>
        <p:nvSpPr>
          <p:cNvPr id="6" name="Espace réservé du contenu 7"/>
          <p:cNvSpPr>
            <a:spLocks noGrp="1"/>
          </p:cNvSpPr>
          <p:nvPr>
            <p:ph sz="quarter" idx="15"/>
          </p:nvPr>
        </p:nvSpPr>
        <p:spPr>
          <a:xfrm>
            <a:off x="357188" y="2214578"/>
            <a:ext cx="4167187" cy="3000375"/>
          </a:xfrm>
          <a:prstGeom prst="rect">
            <a:avLst/>
          </a:prstGeom>
          <a:solidFill>
            <a:srgbClr val="F4793B"/>
          </a:solid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u contenu 7"/>
          <p:cNvSpPr>
            <a:spLocks noGrp="1"/>
          </p:cNvSpPr>
          <p:nvPr>
            <p:ph sz="quarter" idx="16"/>
          </p:nvPr>
        </p:nvSpPr>
        <p:spPr>
          <a:xfrm>
            <a:off x="4643438" y="2214565"/>
            <a:ext cx="4096702" cy="3000375"/>
          </a:xfrm>
          <a:prstGeom prst="rect">
            <a:avLst/>
          </a:prstGeom>
          <a:solidFill>
            <a:srgbClr val="1F8BF0"/>
          </a:solidFill>
        </p:spPr>
        <p:txBody>
          <a:bodyPr>
            <a:normAutofit/>
          </a:bodyPr>
          <a:lstStyle>
            <a:lvl1pPr marL="342900" indent="-342900">
              <a:buFontTx/>
              <a:buBlip>
                <a:blip r:embed="rId2"/>
              </a:buBlip>
              <a:defRPr sz="2800">
                <a:solidFill>
                  <a:schemeClr val="bg1"/>
                </a:solidFill>
                <a:latin typeface="Segoe UI Light" pitchFamily="34" charset="0"/>
              </a:defRPr>
            </a:lvl1pPr>
            <a:lvl2pPr marL="742950" indent="-285750">
              <a:buSzPct val="60000"/>
              <a:buFont typeface="Wingdings 3" pitchFamily="18" charset="2"/>
              <a:buChar char="u"/>
              <a:defRPr sz="2400">
                <a:solidFill>
                  <a:schemeClr val="bg1"/>
                </a:solidFill>
                <a:latin typeface="Segoe UI Light" pitchFamily="34" charset="0"/>
              </a:defRPr>
            </a:lvl2pPr>
            <a:lvl3pPr marL="1143000" indent="-228600">
              <a:buSzPct val="60000"/>
              <a:buFont typeface="Wingdings 3" pitchFamily="18" charset="2"/>
              <a:buChar char="u"/>
              <a:defRPr sz="2000">
                <a:solidFill>
                  <a:schemeClr val="bg1"/>
                </a:solidFill>
                <a:latin typeface="Segoe UI Light" pitchFamily="34" charset="0"/>
              </a:defRPr>
            </a:lvl3pPr>
            <a:lvl4pPr marL="1600200" indent="-228600">
              <a:buSzPct val="60000"/>
              <a:buFont typeface="Wingdings 3" pitchFamily="18" charset="2"/>
              <a:buChar char="u"/>
              <a:defRPr sz="1800">
                <a:solidFill>
                  <a:schemeClr val="bg1"/>
                </a:solidFill>
                <a:latin typeface="Segoe UI Light" pitchFamily="34" charset="0"/>
              </a:defRPr>
            </a:lvl4pPr>
            <a:lvl5pPr marL="2057400" indent="-228600">
              <a:buSzPct val="60000"/>
              <a:buFont typeface="Wingdings 3" pitchFamily="18" charset="2"/>
              <a:buChar char="u"/>
              <a:defRPr sz="1800">
                <a:solidFill>
                  <a:schemeClr val="bg1"/>
                </a:solidFill>
                <a:latin typeface="Segoe UI Light" pitchFamily="34" charset="0"/>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8" name="Titre 1"/>
          <p:cNvSpPr>
            <a:spLocks noGrp="1"/>
          </p:cNvSpPr>
          <p:nvPr>
            <p:ph type="title" hasCustomPrompt="1"/>
          </p:nvPr>
        </p:nvSpPr>
        <p:spPr>
          <a:xfrm>
            <a:off x="107504" y="141635"/>
            <a:ext cx="7200800" cy="849577"/>
          </a:xfrm>
          <a:prstGeom prst="rect">
            <a:avLst/>
          </a:prstGeom>
        </p:spPr>
        <p:txBody>
          <a:bodyPr/>
          <a:lstStyle>
            <a:lvl1pPr algn="l">
              <a:defRPr sz="3600" b="1">
                <a:solidFill>
                  <a:schemeClr val="bg1"/>
                </a:solidFill>
                <a:latin typeface="Segoe UI Light" pitchFamily="34" charset="0"/>
              </a:defRPr>
            </a:lvl1pPr>
          </a:lstStyle>
          <a:p>
            <a:r>
              <a:rPr lang="fr-FR" dirty="0" smtClean="0"/>
              <a:t>Modifiez le titre</a:t>
            </a:r>
            <a:endParaRPr lang="en-US" dirty="0"/>
          </a:p>
        </p:txBody>
      </p:sp>
    </p:spTree>
    <p:extLst>
      <p:ext uri="{BB962C8B-B14F-4D97-AF65-F5344CB8AC3E}">
        <p14:creationId xmlns:p14="http://schemas.microsoft.com/office/powerpoint/2010/main" val="35791358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apo intro confé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1779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4221088"/>
            <a:ext cx="7200800" cy="849577"/>
          </a:xfrm>
          <a:prstGeom prst="rect">
            <a:avLst/>
          </a:prstGeom>
        </p:spPr>
        <p:txBody>
          <a:bodyPr/>
          <a:lstStyle>
            <a:lvl1pPr algn="l">
              <a:defRPr sz="3600" b="0" baseline="0">
                <a:solidFill>
                  <a:srgbClr val="1F8BF0"/>
                </a:solidFill>
                <a:latin typeface="Segoe UI Light" pitchFamily="34" charset="0"/>
              </a:defRPr>
            </a:lvl1pPr>
          </a:lstStyle>
          <a:p>
            <a:r>
              <a:rPr lang="fr-FR" dirty="0" smtClean="0"/>
              <a:t>Modifiez le titre de la vidéo</a:t>
            </a:r>
            <a:endParaRPr lang="en-US" dirty="0"/>
          </a:p>
        </p:txBody>
      </p:sp>
      <p:sp>
        <p:nvSpPr>
          <p:cNvPr id="3" name="Title 1"/>
          <p:cNvSpPr txBox="1">
            <a:spLocks/>
          </p:cNvSpPr>
          <p:nvPr userDrawn="1"/>
        </p:nvSpPr>
        <p:spPr>
          <a:xfrm>
            <a:off x="0" y="2276872"/>
            <a:ext cx="9144000" cy="1632181"/>
          </a:xfrm>
          <a:prstGeom prst="rect">
            <a:avLst/>
          </a:prstGeom>
          <a:solidFill>
            <a:srgbClr val="1F8BF0"/>
          </a:solidFill>
        </p:spPr>
        <p:txBody>
          <a:bodyPr lIns="39600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smtClean="0">
                <a:solidFill>
                  <a:prstClr val="white"/>
                </a:solidFill>
              </a:rPr>
              <a:t>VIDEO</a:t>
            </a:r>
            <a:endParaRPr lang="fr-FR" dirty="0">
              <a:solidFill>
                <a:prstClr val="white"/>
              </a:solidFill>
            </a:endParaRPr>
          </a:p>
        </p:txBody>
      </p:sp>
    </p:spTree>
    <p:extLst>
      <p:ext uri="{BB962C8B-B14F-4D97-AF65-F5344CB8AC3E}">
        <p14:creationId xmlns:p14="http://schemas.microsoft.com/office/powerpoint/2010/main" val="125489261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4221088"/>
            <a:ext cx="7200800" cy="849577"/>
          </a:xfrm>
          <a:prstGeom prst="rect">
            <a:avLst/>
          </a:prstGeom>
        </p:spPr>
        <p:txBody>
          <a:bodyPr/>
          <a:lstStyle>
            <a:lvl1pPr algn="l">
              <a:defRPr sz="3600" b="0" baseline="0">
                <a:solidFill>
                  <a:srgbClr val="FF19A7"/>
                </a:solidFill>
                <a:latin typeface="Segoe UI Light" pitchFamily="34" charset="0"/>
              </a:defRPr>
            </a:lvl1pPr>
          </a:lstStyle>
          <a:p>
            <a:r>
              <a:rPr lang="fr-FR" dirty="0" smtClean="0"/>
              <a:t>Modifiez le titre de l’annonce</a:t>
            </a:r>
            <a:endParaRPr lang="en-US" dirty="0"/>
          </a:p>
        </p:txBody>
      </p:sp>
      <p:sp>
        <p:nvSpPr>
          <p:cNvPr id="3" name="Title 1"/>
          <p:cNvSpPr txBox="1">
            <a:spLocks/>
          </p:cNvSpPr>
          <p:nvPr userDrawn="1"/>
        </p:nvSpPr>
        <p:spPr>
          <a:xfrm>
            <a:off x="0" y="2276872"/>
            <a:ext cx="9144000" cy="1632181"/>
          </a:xfrm>
          <a:prstGeom prst="rect">
            <a:avLst/>
          </a:prstGeom>
          <a:solidFill>
            <a:srgbClr val="FF19A7"/>
          </a:solidFill>
        </p:spPr>
        <p:txBody>
          <a:bodyPr lIns="39600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ANNONCE</a:t>
            </a:r>
            <a:endParaRPr lang="fr-FR" dirty="0">
              <a:solidFill>
                <a:prstClr val="white"/>
              </a:solidFill>
            </a:endParaRPr>
          </a:p>
        </p:txBody>
      </p:sp>
    </p:spTree>
    <p:extLst>
      <p:ext uri="{BB962C8B-B14F-4D97-AF65-F5344CB8AC3E}">
        <p14:creationId xmlns:p14="http://schemas.microsoft.com/office/powerpoint/2010/main" val="207797062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iapo intro conféren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51520" y="4221088"/>
            <a:ext cx="7200800" cy="849577"/>
          </a:xfrm>
          <a:prstGeom prst="rect">
            <a:avLst/>
          </a:prstGeom>
        </p:spPr>
        <p:txBody>
          <a:bodyPr/>
          <a:lstStyle>
            <a:lvl1pPr algn="l">
              <a:defRPr sz="3600" b="0" baseline="0">
                <a:solidFill>
                  <a:srgbClr val="F4793B"/>
                </a:solidFill>
                <a:latin typeface="Segoe UI Light" pitchFamily="34" charset="0"/>
              </a:defRPr>
            </a:lvl1pPr>
          </a:lstStyle>
          <a:p>
            <a:r>
              <a:rPr lang="fr-FR" dirty="0" smtClean="0"/>
              <a:t>Modifiez le titre de la démo</a:t>
            </a:r>
            <a:endParaRPr lang="en-US" dirty="0"/>
          </a:p>
        </p:txBody>
      </p:sp>
      <p:sp>
        <p:nvSpPr>
          <p:cNvPr id="3" name="Title 1"/>
          <p:cNvSpPr txBox="1">
            <a:spLocks/>
          </p:cNvSpPr>
          <p:nvPr userDrawn="1"/>
        </p:nvSpPr>
        <p:spPr>
          <a:xfrm>
            <a:off x="0" y="2276872"/>
            <a:ext cx="9144000" cy="1632181"/>
          </a:xfrm>
          <a:prstGeom prst="rect">
            <a:avLst/>
          </a:prstGeom>
          <a:solidFill>
            <a:srgbClr val="F4793B"/>
          </a:solidFill>
        </p:spPr>
        <p:txBody>
          <a:bodyPr lIns="396000" anchor="ctr" anchorCtr="0"/>
          <a:lstStyle>
            <a:lvl1pPr algn="l" defTabSz="914400" rtl="0" eaLnBrk="1" latinLnBrk="0" hangingPunct="1">
              <a:spcBef>
                <a:spcPct val="0"/>
              </a:spcBef>
              <a:buNone/>
              <a:defRPr sz="4400" b="1" kern="1200">
                <a:solidFill>
                  <a:schemeClr val="bg1"/>
                </a:solidFill>
                <a:latin typeface="Segoe UI Light" pitchFamily="34" charset="0"/>
                <a:ea typeface="+mj-ea"/>
                <a:cs typeface="+mj-cs"/>
              </a:defRPr>
            </a:lvl1pPr>
          </a:lstStyle>
          <a:p>
            <a:r>
              <a:rPr lang="en-US" dirty="0" smtClean="0">
                <a:solidFill>
                  <a:prstClr val="white"/>
                </a:solidFill>
              </a:rPr>
              <a:t>DEMO</a:t>
            </a:r>
            <a:endParaRPr lang="fr-FR" dirty="0">
              <a:solidFill>
                <a:prstClr val="white"/>
              </a:solidFill>
            </a:endParaRPr>
          </a:p>
        </p:txBody>
      </p:sp>
    </p:spTree>
    <p:extLst>
      <p:ext uri="{BB962C8B-B14F-4D97-AF65-F5344CB8AC3E}">
        <p14:creationId xmlns:p14="http://schemas.microsoft.com/office/powerpoint/2010/main" val="422871443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68808" y="3253806"/>
            <a:ext cx="8382000" cy="664797"/>
          </a:xfrm>
          <a:prstGeom prst="rect">
            <a:avLst/>
          </a:prstGeom>
        </p:spPr>
        <p:txBody>
          <a:bodyPr/>
          <a:lstStyle>
            <a:lvl1pPr algn="ctr">
              <a:defRPr>
                <a:latin typeface="+mj-lt"/>
              </a:defRPr>
            </a:lvl1pPr>
          </a:lstStyle>
          <a:p>
            <a:r>
              <a:rPr lang="en-US" smtClean="0"/>
              <a:t>Click to edit Master title style</a:t>
            </a:r>
            <a:endParaRPr lang="en-GB" dirty="0"/>
          </a:p>
        </p:txBody>
      </p:sp>
    </p:spTree>
    <p:extLst>
      <p:ext uri="{BB962C8B-B14F-4D97-AF65-F5344CB8AC3E}">
        <p14:creationId xmlns:p14="http://schemas.microsoft.com/office/powerpoint/2010/main" val="320144857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mj-lt"/>
              </a:defRPr>
            </a:lvl1pPr>
          </a:lstStyle>
          <a:p>
            <a:r>
              <a:rPr lang="en-US" smtClean="0"/>
              <a:t>Click to edit Master title style</a:t>
            </a:r>
            <a:endParaRPr lang="en-GB" dirty="0"/>
          </a:p>
        </p:txBody>
      </p:sp>
      <p:sp>
        <p:nvSpPr>
          <p:cNvPr id="3" name="Text Placeholder 2"/>
          <p:cNvSpPr>
            <a:spLocks noGrp="1"/>
          </p:cNvSpPr>
          <p:nvPr>
            <p:ph type="body" idx="1"/>
          </p:nvPr>
        </p:nvSpPr>
        <p:spPr>
          <a:xfrm>
            <a:off x="457200" y="1600202"/>
            <a:ext cx="8229600" cy="4525963"/>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Footer Placeholder 3"/>
          <p:cNvSpPr>
            <a:spLocks noGrp="1"/>
          </p:cNvSpPr>
          <p:nvPr>
            <p:ph type="ftr" sz="quarter" idx="10"/>
          </p:nvPr>
        </p:nvSpPr>
        <p:spPr>
          <a:xfrm>
            <a:off x="609600" y="6248208"/>
            <a:ext cx="5421083" cy="365125"/>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1272222"/>
            <a:ext cx="533400" cy="244476"/>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6248402"/>
            <a:ext cx="2667000" cy="365125"/>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33365949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60861" y="1428750"/>
            <a:ext cx="836393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4"/>
            <a:ext cx="4115872"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4"/>
            <a:ext cx="4115872"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0"/>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411561"/>
            <a:ext cx="4115872"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9"/>
            <a:ext cx="4115872"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20.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21.xml"/><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12.png"/><Relationship Id="rId3" Type="http://schemas.openxmlformats.org/officeDocument/2006/relationships/slideLayout" Target="../slideLayouts/slideLayout24.xml"/><Relationship Id="rId21" Type="http://schemas.openxmlformats.org/officeDocument/2006/relationships/image" Target="../media/image15.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11.png"/><Relationship Id="rId2" Type="http://schemas.openxmlformats.org/officeDocument/2006/relationships/slideLayout" Target="../slideLayouts/slideLayout23.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8.png"/><Relationship Id="rId10" Type="http://schemas.openxmlformats.org/officeDocument/2006/relationships/slideLayout" Target="../slideLayouts/slideLayout31.xml"/><Relationship Id="rId19" Type="http://schemas.openxmlformats.org/officeDocument/2006/relationships/image" Target="../media/image13.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23" r:id="rId10"/>
    <p:sldLayoutId id="2147483702" r:id="rId11"/>
    <p:sldLayoutId id="2147483703" r:id="rId12"/>
    <p:sldLayoutId id="2147483704" r:id="rId13"/>
    <p:sldLayoutId id="2147483725" r:id="rId14"/>
    <p:sldLayoutId id="2147483727" r:id="rId15"/>
    <p:sldLayoutId id="2147483728" r:id="rId16"/>
    <p:sldLayoutId id="2147483729" r:id="rId17"/>
    <p:sldLayoutId id="2147483745" r:id="rId18"/>
  </p:sldLayoutIdLst>
  <p:transition>
    <p:fade/>
  </p:transition>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Candara"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Candara"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Candara"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Candara"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Candara"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Candara"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9436" y="228601"/>
            <a:ext cx="8363938"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7" y="1905009"/>
            <a:ext cx="8363936"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7333180"/>
      </p:ext>
    </p:extLst>
  </p:cSld>
  <p:clrMap bg1="dk1" tx1="lt1" bg2="dk2" tx2="lt2" accent1="accent1" accent2="accent2" accent3="accent3" accent4="accent4" accent5="accent5" accent6="accent6" hlink="hlink" folHlink="folHlink"/>
  <p:sldLayoutIdLst>
    <p:sldLayoutId id="214748373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632644" y="1287555"/>
            <a:ext cx="5760640" cy="4402524"/>
          </a:xfrm>
          <a:prstGeom prst="rect">
            <a:avLst/>
          </a:prstGeom>
          <a:solidFill>
            <a:srgbClr val="1F8BF0"/>
          </a:soli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5" name="Rectangle 14"/>
          <p:cNvSpPr/>
          <p:nvPr userDrawn="1"/>
        </p:nvSpPr>
        <p:spPr bwMode="auto">
          <a:xfrm>
            <a:off x="6463574" y="1287555"/>
            <a:ext cx="2005242" cy="2160800"/>
          </a:xfrm>
          <a:prstGeom prst="rect">
            <a:avLst/>
          </a:prstGeom>
          <a:solidFill>
            <a:srgbClr val="FF19A7"/>
          </a:solidFill>
          <a:ln w="9525">
            <a:gradFill>
              <a:gsLst>
                <a:gs pos="0">
                  <a:srgbClr val="FDC7DE"/>
                </a:gs>
                <a:gs pos="50000">
                  <a:srgbClr val="FF19A7"/>
                </a:gs>
                <a:gs pos="100000">
                  <a:srgbClr val="FDD9F4"/>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14400">
              <a:buFont typeface="Arial" pitchFamily="34" charset="0"/>
              <a:buNone/>
            </a:pPr>
            <a:r>
              <a:rPr lang="fr-FR" sz="2400" dirty="0" smtClean="0">
                <a:solidFill>
                  <a:prstClr val="white"/>
                </a:solidFill>
                <a:latin typeface="Segoe UI Light" pitchFamily="34" charset="0"/>
              </a:rPr>
              <a:t>palais des congrès </a:t>
            </a:r>
          </a:p>
          <a:p>
            <a:pPr defTabSz="914400">
              <a:buFont typeface="Arial" pitchFamily="34" charset="0"/>
              <a:buNone/>
            </a:pPr>
            <a:r>
              <a:rPr lang="fr-FR" sz="2400" dirty="0" smtClean="0">
                <a:solidFill>
                  <a:prstClr val="white"/>
                </a:solidFill>
                <a:latin typeface="Segoe UI Light" pitchFamily="34" charset="0"/>
              </a:rPr>
              <a:t>Paris</a:t>
            </a:r>
            <a:endParaRPr lang="en-US" sz="2400" dirty="0">
              <a:solidFill>
                <a:prstClr val="white"/>
              </a:solidFill>
              <a:latin typeface="Segoe UI Light" pitchFamily="34" charset="0"/>
            </a:endParaRPr>
          </a:p>
        </p:txBody>
      </p:sp>
      <p:sp>
        <p:nvSpPr>
          <p:cNvPr id="18" name="Rectangle 17"/>
          <p:cNvSpPr/>
          <p:nvPr userDrawn="1"/>
        </p:nvSpPr>
        <p:spPr bwMode="auto">
          <a:xfrm>
            <a:off x="6463574" y="3529279"/>
            <a:ext cx="2007574" cy="2160800"/>
          </a:xfrm>
          <a:prstGeom prst="rect">
            <a:avLst/>
          </a:prstGeom>
          <a:solidFill>
            <a:srgbClr val="F4793B"/>
          </a:solidFill>
          <a:ln>
            <a:gradFill>
              <a:gsLst>
                <a:gs pos="0">
                  <a:schemeClr val="accent6">
                    <a:lumMod val="60000"/>
                    <a:lumOff val="40000"/>
                  </a:schemeClr>
                </a:gs>
                <a:gs pos="50000">
                  <a:schemeClr val="accent6">
                    <a:lumMod val="75000"/>
                  </a:schemeClr>
                </a:gs>
                <a:gs pos="100000">
                  <a:schemeClr val="accent6">
                    <a:lumMod val="20000"/>
                    <a:lumOff val="80000"/>
                  </a:schemeClr>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8" numCol="1" rtlCol="0" anchor="b" anchorCtr="0" compatLnSpc="1">
            <a:prstTxWarp prst="textNoShape">
              <a:avLst/>
            </a:prstTxWarp>
          </a:bodyPr>
          <a:lstStyle/>
          <a:p>
            <a:pPr defTabSz="914099" fontAlgn="base">
              <a:spcBef>
                <a:spcPct val="0"/>
              </a:spcBef>
              <a:spcAft>
                <a:spcPct val="0"/>
              </a:spcAft>
              <a:buFont typeface="Arial" pitchFamily="34" charset="0"/>
              <a:buNone/>
            </a:pPr>
            <a:r>
              <a:rPr lang="fr-FR" sz="2400" dirty="0" smtClean="0">
                <a:solidFill>
                  <a:prstClr val="white"/>
                </a:solidFill>
                <a:latin typeface="Segoe UI Light" pitchFamily="34" charset="0"/>
                <a:ea typeface="Segoe UI" pitchFamily="34" charset="0"/>
                <a:cs typeface="Segoe UI" pitchFamily="34" charset="0"/>
              </a:rPr>
              <a:t>7, 8 et 9 février 2012</a:t>
            </a:r>
            <a:endParaRPr lang="en-US" sz="2400" dirty="0">
              <a:solidFill>
                <a:prstClr val="white"/>
              </a:solidFill>
              <a:latin typeface="Segoe UI Light" pitchFamily="34" charset="0"/>
              <a:ea typeface="Segoe UI" pitchFamily="34" charset="0"/>
              <a:cs typeface="Segoe UI" pitchFamily="34" charset="0"/>
            </a:endParaRPr>
          </a:p>
        </p:txBody>
      </p:sp>
      <p:pic>
        <p:nvPicPr>
          <p:cNvPr id="1028" name="Picture 4" descr="C:\Users\sebim\Desktop\TemplateTD\Eléments PPT TechDays 2012\logo-seu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0348" y="2051424"/>
            <a:ext cx="5486400" cy="209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7891"/>
      </p:ext>
    </p:extLst>
  </p:cSld>
  <p:clrMap bg1="lt1" tx1="dk1" bg2="lt2" tx2="dk2" accent1="accent1" accent2="accent2" accent3="accent3" accent4="accent4" accent5="accent5" accent6="accent6" hlink="hlink" folHlink="folHlink"/>
  <p:sldLayoutIdLst>
    <p:sldLayoutId id="2147483763" r:id="rId1"/>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Z:\Public\Genki\MICROSOFT\Tech Days\2011.11.29\PPT\couleurs\bleu02.pn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328902" y="110142"/>
            <a:ext cx="1367484" cy="8943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Z:\Public\Genki\MICROSOFT\Tech Days\2011.11.29\PPT\logo-seul.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380996" y="214179"/>
            <a:ext cx="1307293" cy="4785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Z:\Public\Genki\MICROSOFT\Tech Days\2011.11.29\PPT\couleurs\rose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727796" y="590033"/>
            <a:ext cx="321436" cy="4170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Z:\Public\Genki\MICROSOFT\Tech Days\2011.11.29\PPT\couleurs\orange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8727796" y="110141"/>
            <a:ext cx="321436" cy="4410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Z:\Public\Genki\MICROSOFT\Tech Days\2011.11.29\PPT\pictos\cloud.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8749373" y="713634"/>
            <a:ext cx="278281" cy="1698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Z:\Public\Genki\MICROSOFT\Tech Days\2011.11.29\PPT\pictos\windows.pn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8769235" y="224081"/>
            <a:ext cx="235513" cy="21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78221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timing>
    <p:tnLst>
      <p:par>
        <p:cTn id="1" dur="indefinite" restart="never" nodeType="tmRoot"/>
      </p:par>
    </p:tnLst>
  </p:timing>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18" Type="http://schemas.openxmlformats.org/officeDocument/2006/relationships/diagramLayout" Target="../diagrams/layout7.xml"/><Relationship Id="rId26" Type="http://schemas.microsoft.com/office/2007/relationships/diagramDrawing" Target="../diagrams/drawing8.xml"/><Relationship Id="rId3" Type="http://schemas.openxmlformats.org/officeDocument/2006/relationships/diagramLayout" Target="../diagrams/layout4.xml"/><Relationship Id="rId21" Type="http://schemas.microsoft.com/office/2007/relationships/diagramDrawing" Target="../diagrams/drawing7.xml"/><Relationship Id="rId7" Type="http://schemas.openxmlformats.org/officeDocument/2006/relationships/diagramData" Target="../diagrams/data5.xml"/><Relationship Id="rId12" Type="http://schemas.openxmlformats.org/officeDocument/2006/relationships/diagramData" Target="../diagrams/data6.xml"/><Relationship Id="rId17" Type="http://schemas.openxmlformats.org/officeDocument/2006/relationships/diagramData" Target="../diagrams/data7.xml"/><Relationship Id="rId25" Type="http://schemas.openxmlformats.org/officeDocument/2006/relationships/diagramColors" Target="../diagrams/colors8.xml"/><Relationship Id="rId2" Type="http://schemas.openxmlformats.org/officeDocument/2006/relationships/diagramData" Target="../diagrams/data4.xml"/><Relationship Id="rId16" Type="http://schemas.microsoft.com/office/2007/relationships/diagramDrawing" Target="../diagrams/drawing6.xml"/><Relationship Id="rId20" Type="http://schemas.openxmlformats.org/officeDocument/2006/relationships/diagramColors" Target="../diagrams/colors7.xml"/><Relationship Id="rId1" Type="http://schemas.openxmlformats.org/officeDocument/2006/relationships/slideLayout" Target="../slideLayouts/slideLayout8.xml"/><Relationship Id="rId6" Type="http://schemas.microsoft.com/office/2007/relationships/diagramDrawing" Target="../diagrams/drawing4.xml"/><Relationship Id="rId11" Type="http://schemas.microsoft.com/office/2007/relationships/diagramDrawing" Target="../diagrams/drawing5.xml"/><Relationship Id="rId24" Type="http://schemas.openxmlformats.org/officeDocument/2006/relationships/diagramQuickStyle" Target="../diagrams/quickStyle8.xml"/><Relationship Id="rId5" Type="http://schemas.openxmlformats.org/officeDocument/2006/relationships/diagramColors" Target="../diagrams/colors4.xml"/><Relationship Id="rId15" Type="http://schemas.openxmlformats.org/officeDocument/2006/relationships/diagramColors" Target="../diagrams/colors6.xml"/><Relationship Id="rId23" Type="http://schemas.openxmlformats.org/officeDocument/2006/relationships/diagramLayout" Target="../diagrams/layout8.xml"/><Relationship Id="rId10" Type="http://schemas.openxmlformats.org/officeDocument/2006/relationships/diagramColors" Target="../diagrams/colors5.xml"/><Relationship Id="rId19" Type="http://schemas.openxmlformats.org/officeDocument/2006/relationships/diagramQuickStyle" Target="../diagrams/quickStyle7.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 Id="rId22" Type="http://schemas.openxmlformats.org/officeDocument/2006/relationships/diagramData" Target="../diagrams/data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upload.wikimedia.org/wikipedia/commons/9/97/Sts-51-g-patch.pn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hyperlink" Target="http://upload.wikimedia.org/wikipedia/commons/9/97/Sts-51-g-patch.png"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9.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683569" y="4604378"/>
            <a:ext cx="7815091" cy="1752600"/>
          </a:xfrm>
        </p:spPr>
        <p:txBody>
          <a:bodyPr/>
          <a:lstStyle/>
          <a:p>
            <a:r>
              <a:rPr lang="fr-FR" b="0" dirty="0" smtClean="0">
                <a:solidFill>
                  <a:srgbClr val="1F8BF0"/>
                </a:solidFill>
              </a:rPr>
              <a:t>02 </a:t>
            </a:r>
            <a:r>
              <a:rPr lang="fr-FR" b="0" dirty="0" err="1" smtClean="0">
                <a:solidFill>
                  <a:srgbClr val="1F8BF0"/>
                </a:solidFill>
              </a:rPr>
              <a:t>October</a:t>
            </a:r>
            <a:r>
              <a:rPr lang="fr-FR" b="0" dirty="0" smtClean="0">
                <a:solidFill>
                  <a:srgbClr val="1F8BF0"/>
                </a:solidFill>
              </a:rPr>
              <a:t> 2012, SAP Research</a:t>
            </a:r>
            <a:r>
              <a:rPr lang="fr-FR" b="0" dirty="0" smtClean="0">
                <a:solidFill>
                  <a:srgbClr val="1F8BF0"/>
                </a:solidFill>
              </a:rPr>
              <a:t/>
            </a:r>
            <a:br>
              <a:rPr lang="fr-FR" b="0" dirty="0" smtClean="0">
                <a:solidFill>
                  <a:srgbClr val="1F8BF0"/>
                </a:solidFill>
              </a:rPr>
            </a:br>
            <a:r>
              <a:rPr lang="fr-FR" b="0" dirty="0" smtClean="0">
                <a:solidFill>
                  <a:srgbClr val="1F8BF0"/>
                </a:solidFill>
              </a:rPr>
              <a:t>Don Syme</a:t>
            </a:r>
          </a:p>
          <a:p>
            <a:r>
              <a:rPr lang="fr-FR" dirty="0" smtClean="0">
                <a:solidFill>
                  <a:srgbClr val="1F8BF0"/>
                </a:solidFill>
              </a:rPr>
              <a:t>Principal </a:t>
            </a:r>
            <a:r>
              <a:rPr lang="fr-FR" dirty="0" err="1" smtClean="0">
                <a:solidFill>
                  <a:srgbClr val="1F8BF0"/>
                </a:solidFill>
              </a:rPr>
              <a:t>Researcher</a:t>
            </a:r>
            <a:r>
              <a:rPr lang="fr-FR" dirty="0" smtClean="0">
                <a:solidFill>
                  <a:srgbClr val="1F8BF0"/>
                </a:solidFill>
              </a:rPr>
              <a:t>, </a:t>
            </a:r>
            <a:r>
              <a:rPr lang="fr-FR" b="0" dirty="0" smtClean="0">
                <a:solidFill>
                  <a:srgbClr val="1F8BF0"/>
                </a:solidFill>
              </a:rPr>
              <a:t>Microsoft </a:t>
            </a:r>
            <a:r>
              <a:rPr lang="fr-FR" b="0" dirty="0" err="1" smtClean="0">
                <a:solidFill>
                  <a:srgbClr val="1F8BF0"/>
                </a:solidFill>
              </a:rPr>
              <a:t>Research</a:t>
            </a:r>
            <a:r>
              <a:rPr lang="fr-FR" b="0" dirty="0" smtClean="0">
                <a:solidFill>
                  <a:srgbClr val="1F8BF0"/>
                </a:solidFill>
              </a:rPr>
              <a:t> UK</a:t>
            </a:r>
            <a:endParaRPr lang="fr-FR" b="0" dirty="0">
              <a:solidFill>
                <a:srgbClr val="1F8BF0"/>
              </a:solidFill>
            </a:endParaRPr>
          </a:p>
        </p:txBody>
      </p:sp>
      <p:sp>
        <p:nvSpPr>
          <p:cNvPr id="4" name="Title 3"/>
          <p:cNvSpPr>
            <a:spLocks noGrp="1"/>
          </p:cNvSpPr>
          <p:nvPr>
            <p:ph type="ctrTitle"/>
          </p:nvPr>
        </p:nvSpPr>
        <p:spPr>
          <a:xfrm>
            <a:off x="693093" y="871373"/>
            <a:ext cx="7772400" cy="1470025"/>
          </a:xfrm>
        </p:spPr>
        <p:txBody>
          <a:bodyPr/>
          <a:lstStyle/>
          <a:p>
            <a:r>
              <a:rPr lang="en-GB" sz="4000" dirty="0" smtClean="0">
                <a:sym typeface="Wingdings" pitchFamily="2" charset="2"/>
              </a:rPr>
              <a:t>F# 3.0 – Strongly Typed Language Support for </a:t>
            </a:r>
            <a:r>
              <a:rPr lang="en-GB" sz="4000" dirty="0" smtClean="0"/>
              <a:t>Internet-Scale </a:t>
            </a:r>
            <a:r>
              <a:rPr lang="en-GB" sz="4000" dirty="0"/>
              <a:t>Information </a:t>
            </a:r>
            <a:r>
              <a:rPr lang="en-GB" sz="4000" dirty="0" smtClean="0"/>
              <a:t>Spaces</a:t>
            </a:r>
            <a:r>
              <a:rPr lang="en-GB" sz="4000" dirty="0" smtClean="0">
                <a:sym typeface="Wingdings" pitchFamily="2" charset="2"/>
              </a:rPr>
              <a:t/>
            </a:r>
            <a:br>
              <a:rPr lang="en-GB" sz="4000" dirty="0" smtClean="0">
                <a:sym typeface="Wingdings" pitchFamily="2" charset="2"/>
              </a:rPr>
            </a:br>
            <a:endParaRPr lang="fr-FR" sz="4000" dirty="0"/>
          </a:p>
        </p:txBody>
      </p:sp>
    </p:spTree>
    <p:extLst>
      <p:ext uri="{BB962C8B-B14F-4D97-AF65-F5344CB8AC3E}">
        <p14:creationId xmlns:p14="http://schemas.microsoft.com/office/powerpoint/2010/main" val="1031021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1828193"/>
          </a:xfrm>
        </p:spPr>
        <p:txBody>
          <a:bodyPr/>
          <a:lstStyle/>
          <a:p>
            <a:pPr algn="ctr"/>
            <a:r>
              <a:rPr lang="en-GB" dirty="0" smtClean="0">
                <a:latin typeface="Candara" pitchFamily="34" charset="0"/>
              </a:rPr>
              <a:t>Proposition 2</a:t>
            </a:r>
            <a:br>
              <a:rPr lang="en-GB" dirty="0" smtClean="0">
                <a:latin typeface="Candara" pitchFamily="34" charset="0"/>
              </a:rPr>
            </a:br>
            <a:r>
              <a:rPr lang="en-GB" dirty="0" smtClean="0">
                <a:latin typeface="Candara" pitchFamily="34" charset="0"/>
              </a:rPr>
              <a:t>Our languages are information-sparse</a:t>
            </a:r>
            <a:endParaRPr lang="en-GB" dirty="0">
              <a:latin typeface="Candara" pitchFamily="34" charset="0"/>
            </a:endParaRPr>
          </a:p>
        </p:txBody>
      </p:sp>
    </p:spTree>
    <p:extLst>
      <p:ext uri="{BB962C8B-B14F-4D97-AF65-F5344CB8AC3E}">
        <p14:creationId xmlns:p14="http://schemas.microsoft.com/office/powerpoint/2010/main" val="849820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2271391"/>
          </a:xfrm>
        </p:spPr>
        <p:txBody>
          <a:bodyPr/>
          <a:lstStyle/>
          <a:p>
            <a:pPr algn="ctr"/>
            <a:r>
              <a:rPr lang="en-GB" dirty="0" smtClean="0">
                <a:latin typeface="Candara" pitchFamily="34" charset="0"/>
              </a:rPr>
              <a:t>Proposition 3</a:t>
            </a:r>
            <a:br>
              <a:rPr lang="en-GB" dirty="0" smtClean="0">
                <a:latin typeface="Candara" pitchFamily="34" charset="0"/>
              </a:rPr>
            </a:br>
            <a:r>
              <a:rPr lang="en-GB" dirty="0" smtClean="0">
                <a:latin typeface="Candara" pitchFamily="34" charset="0"/>
              </a:rPr>
              <a:t>This is a </a:t>
            </a:r>
            <a:r>
              <a:rPr lang="en-GB" dirty="0" smtClean="0">
                <a:latin typeface="Candara" pitchFamily="34" charset="0"/>
              </a:rPr>
              <a:t>problem!</a:t>
            </a:r>
            <a:r>
              <a:rPr lang="en-GB" dirty="0" smtClean="0">
                <a:latin typeface="Candara" pitchFamily="34" charset="0"/>
              </a:rPr>
              <a:t/>
            </a:r>
            <a:br>
              <a:rPr lang="en-GB" dirty="0" smtClean="0">
                <a:latin typeface="Candara" pitchFamily="34" charset="0"/>
              </a:rPr>
            </a:br>
            <a:r>
              <a:rPr lang="en-GB" dirty="0">
                <a:latin typeface="Candara" pitchFamily="34" charset="0"/>
              </a:rPr>
              <a:t/>
            </a:r>
            <a:br>
              <a:rPr lang="en-GB" dirty="0">
                <a:latin typeface="Candara" pitchFamily="34" charset="0"/>
              </a:rPr>
            </a:br>
            <a:r>
              <a:rPr lang="en-GB" sz="3200" dirty="0" smtClean="0">
                <a:latin typeface="Candara" pitchFamily="34" charset="0"/>
              </a:rPr>
              <a:t>(especially for strongly typed languages)</a:t>
            </a:r>
            <a:endParaRPr lang="en-GB" dirty="0">
              <a:latin typeface="Candara" pitchFamily="34" charset="0"/>
            </a:endParaRPr>
          </a:p>
        </p:txBody>
      </p:sp>
    </p:spTree>
    <p:extLst>
      <p:ext uri="{BB962C8B-B14F-4D97-AF65-F5344CB8AC3E}">
        <p14:creationId xmlns:p14="http://schemas.microsoft.com/office/powerpoint/2010/main" val="1096714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3933384"/>
          </a:xfrm>
        </p:spPr>
        <p:txBody>
          <a:bodyPr/>
          <a:lstStyle/>
          <a:p>
            <a:pPr algn="ctr"/>
            <a:r>
              <a:rPr lang="en-GB" dirty="0" smtClean="0">
                <a:latin typeface="Candara" pitchFamily="34" charset="0"/>
              </a:rPr>
              <a:t>Proposition 4</a:t>
            </a:r>
            <a:br>
              <a:rPr lang="en-GB" dirty="0" smtClean="0">
                <a:latin typeface="Candara" pitchFamily="34" charset="0"/>
              </a:rPr>
            </a:br>
            <a:r>
              <a:rPr lang="en-GB" dirty="0" smtClean="0">
                <a:latin typeface="Candara" pitchFamily="34" charset="0"/>
              </a:rPr>
              <a:t/>
            </a:r>
            <a:br>
              <a:rPr lang="en-GB" dirty="0" smtClean="0">
                <a:latin typeface="Candara" pitchFamily="34" charset="0"/>
              </a:rPr>
            </a:br>
            <a:r>
              <a:rPr lang="en-GB" dirty="0" smtClean="0">
                <a:latin typeface="Candara" pitchFamily="34" charset="0"/>
              </a:rPr>
              <a:t>There are exciting opportunities to make progress on this, together</a:t>
            </a:r>
            <a:br>
              <a:rPr lang="en-GB" dirty="0" smtClean="0">
                <a:latin typeface="Candara" pitchFamily="34" charset="0"/>
              </a:rPr>
            </a:br>
            <a:r>
              <a:rPr lang="en-GB" dirty="0">
                <a:latin typeface="Candara" pitchFamily="34" charset="0"/>
              </a:rPr>
              <a:t/>
            </a:r>
            <a:br>
              <a:rPr lang="en-GB" dirty="0">
                <a:latin typeface="Candara" pitchFamily="34" charset="0"/>
              </a:rPr>
            </a:br>
            <a:r>
              <a:rPr lang="en-GB" sz="3200" dirty="0" smtClean="0">
                <a:latin typeface="Candara" pitchFamily="34" charset="0"/>
              </a:rPr>
              <a:t>(especially for </a:t>
            </a:r>
            <a:r>
              <a:rPr lang="en-GB" sz="3200" dirty="0" smtClean="0">
                <a:latin typeface="Candara" pitchFamily="34" charset="0"/>
              </a:rPr>
              <a:t>enterprise and internet information access)</a:t>
            </a:r>
            <a:endParaRPr lang="en-GB" dirty="0">
              <a:latin typeface="Candara" pitchFamily="34" charset="0"/>
            </a:endParaRPr>
          </a:p>
        </p:txBody>
      </p:sp>
    </p:spTree>
    <p:extLst>
      <p:ext uri="{BB962C8B-B14F-4D97-AF65-F5344CB8AC3E}">
        <p14:creationId xmlns:p14="http://schemas.microsoft.com/office/powerpoint/2010/main" val="1854208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1584428"/>
            <a:ext cx="8382000" cy="3656386"/>
          </a:xfrm>
        </p:spPr>
        <p:txBody>
          <a:bodyPr/>
          <a:lstStyle/>
          <a:p>
            <a:pPr algn="ctr"/>
            <a:r>
              <a:rPr lang="en-GB" dirty="0" smtClean="0">
                <a:latin typeface="Candara" pitchFamily="34" charset="0"/>
              </a:rPr>
              <a:t>Today</a:t>
            </a:r>
            <a:br>
              <a:rPr lang="en-GB" dirty="0" smtClean="0">
                <a:latin typeface="Candara" pitchFamily="34" charset="0"/>
              </a:rPr>
            </a:br>
            <a:r>
              <a:rPr lang="en-GB" dirty="0">
                <a:latin typeface="Candara" pitchFamily="34" charset="0"/>
              </a:rPr>
              <a:t/>
            </a:r>
            <a:br>
              <a:rPr lang="en-GB" dirty="0">
                <a:latin typeface="Candara" pitchFamily="34" charset="0"/>
              </a:rPr>
            </a:br>
            <a:r>
              <a:rPr lang="en-GB" dirty="0" smtClean="0">
                <a:latin typeface="Candara" pitchFamily="34" charset="0"/>
              </a:rPr>
              <a:t>(1) Demonstrate F# 3.0</a:t>
            </a:r>
            <a:br>
              <a:rPr lang="en-GB" dirty="0" smtClean="0">
                <a:latin typeface="Candara" pitchFamily="34" charset="0"/>
              </a:rPr>
            </a:br>
            <a:r>
              <a:rPr lang="en-GB" dirty="0">
                <a:latin typeface="Candara" pitchFamily="34" charset="0"/>
              </a:rPr>
              <a:t/>
            </a:r>
            <a:br>
              <a:rPr lang="en-GB" dirty="0">
                <a:latin typeface="Candara" pitchFamily="34" charset="0"/>
              </a:rPr>
            </a:br>
            <a:r>
              <a:rPr lang="en-GB" dirty="0" smtClean="0">
                <a:latin typeface="Candara" pitchFamily="34" charset="0"/>
              </a:rPr>
              <a:t>(2) Themes in </a:t>
            </a:r>
            <a:r>
              <a:rPr lang="en-GB" dirty="0" smtClean="0">
                <a:latin typeface="Candara" pitchFamily="34" charset="0"/>
              </a:rPr>
              <a:t>Scalable Information </a:t>
            </a:r>
            <a:r>
              <a:rPr lang="en-GB" dirty="0" smtClean="0">
                <a:latin typeface="Candara" pitchFamily="34" charset="0"/>
              </a:rPr>
              <a:t>Rich Programming</a:t>
            </a:r>
            <a:endParaRPr lang="en-GB" dirty="0">
              <a:latin typeface="Candara" pitchFamily="34" charset="0"/>
            </a:endParaRPr>
          </a:p>
        </p:txBody>
      </p:sp>
    </p:spTree>
    <p:extLst>
      <p:ext uri="{BB962C8B-B14F-4D97-AF65-F5344CB8AC3E}">
        <p14:creationId xmlns:p14="http://schemas.microsoft.com/office/powerpoint/2010/main" val="34279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8"/>
            <a:ext cx="8382000" cy="1606594"/>
          </a:xfrm>
        </p:spPr>
        <p:txBody>
          <a:bodyPr/>
          <a:lstStyle/>
          <a:p>
            <a:r>
              <a:rPr lang="en-GB" dirty="0" smtClean="0">
                <a:latin typeface="Candara" pitchFamily="34" charset="0"/>
              </a:rPr>
              <a:t>But first, F# 1.0/2.0…</a:t>
            </a:r>
            <a:br>
              <a:rPr lang="en-GB" dirty="0" smtClean="0">
                <a:latin typeface="Candara" pitchFamily="34" charset="0"/>
              </a:rPr>
            </a:br>
            <a:r>
              <a:rPr lang="en-GB" dirty="0">
                <a:latin typeface="Candara" pitchFamily="34" charset="0"/>
              </a:rPr>
              <a:t/>
            </a:r>
            <a:br>
              <a:rPr lang="en-GB" dirty="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3984388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defRPr/>
            </a:pPr>
            <a:r>
              <a:rPr lang="en-US" b="1" dirty="0" smtClean="0"/>
              <a:t>F# is…</a:t>
            </a:r>
            <a:endParaRPr b="1" dirty="0" smtClean="0"/>
          </a:p>
        </p:txBody>
      </p:sp>
      <p:sp>
        <p:nvSpPr>
          <p:cNvPr id="6147" name="Text Placeholder 2"/>
          <p:cNvSpPr>
            <a:spLocks noGrp="1"/>
          </p:cNvSpPr>
          <p:nvPr>
            <p:ph type="body" sz="quarter" idx="10"/>
          </p:nvPr>
        </p:nvSpPr>
        <p:spPr>
          <a:xfrm>
            <a:off x="389435" y="3104321"/>
            <a:ext cx="8363937" cy="2000548"/>
          </a:xfrm>
        </p:spPr>
        <p:txBody>
          <a:bodyPr anchor="ctr">
            <a:noAutofit/>
          </a:bodyPr>
          <a:lstStyle/>
          <a:p>
            <a:pPr lvl="0" algn="ctr">
              <a:lnSpc>
                <a:spcPct val="150000"/>
              </a:lnSpc>
              <a:buNone/>
              <a:defRPr/>
            </a:pPr>
            <a:r>
              <a:rPr lang="en-GB" sz="3600" dirty="0" smtClean="0"/>
              <a:t>...a </a:t>
            </a:r>
            <a:r>
              <a:rPr lang="en-GB" sz="3600" b="1" dirty="0" smtClean="0">
                <a:solidFill>
                  <a:srgbClr val="FFFF00"/>
                </a:solidFill>
              </a:rPr>
              <a:t>productive</a:t>
            </a:r>
            <a:r>
              <a:rPr lang="en-GB" sz="3600" dirty="0" smtClean="0"/>
              <a:t>, </a:t>
            </a:r>
            <a:r>
              <a:rPr lang="en-GB" sz="3600" b="1" dirty="0" smtClean="0">
                <a:solidFill>
                  <a:srgbClr val="FFFF00"/>
                </a:solidFill>
              </a:rPr>
              <a:t>supported</a:t>
            </a:r>
            <a:r>
              <a:rPr lang="en-GB" sz="3600" dirty="0" smtClean="0"/>
              <a:t>, </a:t>
            </a:r>
            <a:r>
              <a:rPr lang="en-GB" sz="3600" b="1" dirty="0" smtClean="0">
                <a:solidFill>
                  <a:srgbClr val="FFFF00"/>
                </a:solidFill>
              </a:rPr>
              <a:t>interoperable</a:t>
            </a:r>
            <a:r>
              <a:rPr lang="en-GB" sz="3600" dirty="0" smtClean="0"/>
              <a:t>, </a:t>
            </a:r>
            <a:r>
              <a:rPr lang="en-GB" sz="3600" b="1" dirty="0" smtClean="0">
                <a:solidFill>
                  <a:srgbClr val="FFFF00"/>
                </a:solidFill>
              </a:rPr>
              <a:t>functional language </a:t>
            </a:r>
            <a:r>
              <a:rPr lang="en-GB" sz="3600" dirty="0" smtClean="0"/>
              <a:t>that allows you to write </a:t>
            </a:r>
            <a:r>
              <a:rPr lang="en-GB" sz="3600" b="1" dirty="0" smtClean="0">
                <a:solidFill>
                  <a:srgbClr val="FFFF00"/>
                </a:solidFill>
              </a:rPr>
              <a:t>simple code</a:t>
            </a:r>
            <a:r>
              <a:rPr lang="en-GB" sz="3600" b="1" dirty="0" smtClean="0"/>
              <a:t> </a:t>
            </a:r>
            <a:r>
              <a:rPr lang="en-GB" sz="3600" dirty="0" smtClean="0"/>
              <a:t>to solve </a:t>
            </a:r>
            <a:r>
              <a:rPr lang="en-GB" sz="3600" b="1" dirty="0" smtClean="0">
                <a:solidFill>
                  <a:srgbClr val="FFFF00"/>
                </a:solidFill>
              </a:rPr>
              <a:t>complex problems</a:t>
            </a:r>
            <a:r>
              <a:rPr lang="en-GB" sz="3600" dirty="0" smtClean="0"/>
              <a:t>. </a:t>
            </a:r>
          </a:p>
          <a:p>
            <a:pPr algn="ctr">
              <a:lnSpc>
                <a:spcPct val="150000"/>
              </a:lnSpc>
              <a:buFontTx/>
              <a:buNone/>
              <a:defRPr/>
            </a:pPr>
            <a:endParaRPr lang="en-US" sz="3600" dirty="0" smtClean="0"/>
          </a:p>
        </p:txBody>
      </p:sp>
      <p:sp>
        <p:nvSpPr>
          <p:cNvPr id="5" name="Text Placeholder 2"/>
          <p:cNvSpPr txBox="1">
            <a:spLocks/>
          </p:cNvSpPr>
          <p:nvPr/>
        </p:nvSpPr>
        <p:spPr>
          <a:xfrm>
            <a:off x="632775" y="1503558"/>
            <a:ext cx="8048625" cy="1428083"/>
          </a:xfrm>
          <a:prstGeom prst="rect">
            <a:avLst/>
          </a:prstGeom>
        </p:spPr>
        <p:txBody>
          <a:bodyPr vert="horz" wrap="square" lIns="0" tIns="0" rIns="0" bIns="0" rtlCol="0" anchor="ctr">
            <a:normAutofit/>
          </a:bodyPr>
          <a:lstStyle/>
          <a:p>
            <a:pPr marL="460375" lvl="0" indent="-460375" algn="ctr">
              <a:lnSpc>
                <a:spcPct val="90000"/>
              </a:lnSpc>
              <a:spcBef>
                <a:spcPct val="20000"/>
              </a:spcBef>
              <a:defRPr/>
            </a:pPr>
            <a:endParaRPr lang="en-GB"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532063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GB" dirty="0"/>
          </a:p>
        </p:txBody>
      </p:sp>
      <p:sp>
        <p:nvSpPr>
          <p:cNvPr id="5" name="Content Placeholder 4"/>
          <p:cNvSpPr>
            <a:spLocks noGrp="1"/>
          </p:cNvSpPr>
          <p:nvPr>
            <p:ph sz="half" idx="4294967295"/>
          </p:nvPr>
        </p:nvSpPr>
        <p:spPr>
          <a:xfrm>
            <a:off x="167429" y="1155878"/>
            <a:ext cx="3623522" cy="5435421"/>
          </a:xfrm>
          <a:prstGeom prst="rect">
            <a:avLst/>
          </a:prstGeom>
          <a:solidFill>
            <a:schemeClr val="tx1"/>
          </a:solidFill>
        </p:spPr>
        <p:txBody>
          <a:bodyPr>
            <a:noAutofit/>
          </a:bodyPr>
          <a:lstStyle/>
          <a:p>
            <a:pPr>
              <a:buNone/>
            </a:pPr>
            <a:r>
              <a:rPr lang="en-US" sz="1600" b="1" dirty="0" smtClean="0">
                <a:solidFill>
                  <a:schemeClr val="bg2"/>
                </a:solidFill>
                <a:latin typeface="Consolas" pitchFamily="49" charset="0"/>
              </a:rPr>
              <a:t>let swap (x, y) = (y, x)</a:t>
            </a:r>
          </a:p>
          <a:p>
            <a:pPr>
              <a:buNone/>
            </a:pPr>
            <a:endParaRPr lang="en-US" sz="1600" b="1" dirty="0" smtClean="0">
              <a:solidFill>
                <a:schemeClr val="bg2"/>
              </a:solidFill>
              <a:latin typeface="Consolas" pitchFamily="49" charset="0"/>
            </a:endParaRPr>
          </a:p>
          <a:p>
            <a:pPr>
              <a:buNone/>
            </a:pPr>
            <a:endParaRPr lang="en-US" sz="1600" b="1" dirty="0" smtClean="0">
              <a:solidFill>
                <a:schemeClr val="bg2"/>
              </a:solidFill>
              <a:latin typeface="Consolas" pitchFamily="49" charset="0"/>
            </a:endParaRPr>
          </a:p>
          <a:p>
            <a:pPr>
              <a:buNone/>
            </a:pPr>
            <a:endParaRPr lang="en-US" sz="1600" b="1" dirty="0" smtClean="0">
              <a:solidFill>
                <a:schemeClr val="bg2"/>
              </a:solidFill>
              <a:latin typeface="Consolas" pitchFamily="49" charset="0"/>
            </a:endParaRPr>
          </a:p>
          <a:p>
            <a:pPr>
              <a:buNone/>
            </a:pPr>
            <a:endParaRPr lang="en-US" sz="1600" b="1" dirty="0" smtClean="0">
              <a:solidFill>
                <a:schemeClr val="bg2"/>
              </a:solidFill>
              <a:latin typeface="Consolas" pitchFamily="49" charset="0"/>
            </a:endParaRPr>
          </a:p>
          <a:p>
            <a:pPr>
              <a:buNone/>
            </a:pPr>
            <a:r>
              <a:rPr lang="en-US" sz="1600" b="1" dirty="0" smtClean="0">
                <a:solidFill>
                  <a:schemeClr val="bg2"/>
                </a:solidFill>
                <a:latin typeface="Consolas" pitchFamily="49" charset="0"/>
              </a:rPr>
              <a:t>let rotations (x, y, z) = </a:t>
            </a:r>
          </a:p>
          <a:p>
            <a:pPr>
              <a:buNone/>
            </a:pPr>
            <a:r>
              <a:rPr lang="en-US" sz="1600" b="1" dirty="0" smtClean="0">
                <a:solidFill>
                  <a:schemeClr val="bg2"/>
                </a:solidFill>
                <a:latin typeface="Consolas" pitchFamily="49" charset="0"/>
              </a:rPr>
              <a:t>    [ (x, y, z);</a:t>
            </a:r>
          </a:p>
          <a:p>
            <a:pPr>
              <a:buNone/>
            </a:pPr>
            <a:r>
              <a:rPr lang="en-US" sz="1600" b="1" dirty="0" smtClean="0">
                <a:solidFill>
                  <a:schemeClr val="bg2"/>
                </a:solidFill>
                <a:latin typeface="Consolas" pitchFamily="49" charset="0"/>
              </a:rPr>
              <a:t>      (z, x, y);</a:t>
            </a:r>
          </a:p>
          <a:p>
            <a:pPr>
              <a:buNone/>
            </a:pPr>
            <a:r>
              <a:rPr lang="en-US" sz="1600" b="1" dirty="0" smtClean="0">
                <a:solidFill>
                  <a:schemeClr val="bg2"/>
                </a:solidFill>
                <a:latin typeface="Consolas" pitchFamily="49" charset="0"/>
              </a:rPr>
              <a:t>      (y, z, x) ]</a:t>
            </a:r>
          </a:p>
          <a:p>
            <a:pPr>
              <a:buNone/>
            </a:pPr>
            <a:endParaRPr lang="en-US" sz="1600" b="1" dirty="0" smtClean="0">
              <a:solidFill>
                <a:schemeClr val="bg2"/>
              </a:solidFill>
              <a:latin typeface="Consolas" pitchFamily="49" charset="0"/>
            </a:endParaRPr>
          </a:p>
          <a:p>
            <a:pPr>
              <a:buNone/>
            </a:pPr>
            <a:endParaRPr lang="en-US" sz="1600" b="1" dirty="0" smtClean="0">
              <a:solidFill>
                <a:schemeClr val="bg2"/>
              </a:solidFill>
              <a:latin typeface="Consolas" pitchFamily="49" charset="0"/>
            </a:endParaRPr>
          </a:p>
          <a:p>
            <a:pPr>
              <a:buNone/>
            </a:pPr>
            <a:endParaRPr lang="en-US" sz="1600" b="1" dirty="0" smtClean="0">
              <a:solidFill>
                <a:schemeClr val="bg2"/>
              </a:solidFill>
              <a:latin typeface="Consolas" pitchFamily="49" charset="0"/>
            </a:endParaRPr>
          </a:p>
          <a:p>
            <a:pPr>
              <a:buNone/>
            </a:pPr>
            <a:endParaRPr lang="en-US" sz="1600" b="1" dirty="0" smtClean="0">
              <a:solidFill>
                <a:schemeClr val="bg2"/>
              </a:solidFill>
              <a:latin typeface="Consolas" pitchFamily="49" charset="0"/>
            </a:endParaRPr>
          </a:p>
          <a:p>
            <a:pPr>
              <a:buNone/>
            </a:pPr>
            <a:endParaRPr lang="en-US" sz="1600" b="1" dirty="0" smtClean="0">
              <a:solidFill>
                <a:schemeClr val="bg2"/>
              </a:solidFill>
              <a:latin typeface="Consolas" pitchFamily="49" charset="0"/>
            </a:endParaRPr>
          </a:p>
          <a:p>
            <a:pPr>
              <a:buNone/>
            </a:pPr>
            <a:endParaRPr lang="en-US" sz="1600" b="1" dirty="0" smtClean="0">
              <a:solidFill>
                <a:schemeClr val="bg2"/>
              </a:solidFill>
              <a:latin typeface="Consolas" pitchFamily="49" charset="0"/>
            </a:endParaRPr>
          </a:p>
          <a:p>
            <a:pPr>
              <a:buNone/>
            </a:pPr>
            <a:r>
              <a:rPr lang="en-US" sz="1600" b="1" dirty="0" smtClean="0">
                <a:solidFill>
                  <a:schemeClr val="bg2"/>
                </a:solidFill>
                <a:latin typeface="Consolas" pitchFamily="49" charset="0"/>
              </a:rPr>
              <a:t>let reduce f (x, y, z) = </a:t>
            </a:r>
          </a:p>
          <a:p>
            <a:pPr>
              <a:buNone/>
            </a:pPr>
            <a:r>
              <a:rPr lang="en-US" sz="1600" b="1" dirty="0" smtClean="0">
                <a:solidFill>
                  <a:schemeClr val="bg2"/>
                </a:solidFill>
                <a:latin typeface="Consolas" pitchFamily="49" charset="0"/>
              </a:rPr>
              <a:t>    f x + f y + f z</a:t>
            </a:r>
          </a:p>
          <a:p>
            <a:pPr>
              <a:buNone/>
            </a:pPr>
            <a:endParaRPr lang="en-US" sz="1600" dirty="0" smtClean="0">
              <a:solidFill>
                <a:schemeClr val="bg2"/>
              </a:solidFill>
              <a:latin typeface="Consolas" pitchFamily="49" charset="0"/>
            </a:endParaRPr>
          </a:p>
        </p:txBody>
      </p:sp>
      <p:sp>
        <p:nvSpPr>
          <p:cNvPr id="6" name="Text Placeholder 5"/>
          <p:cNvSpPr>
            <a:spLocks noGrp="1"/>
          </p:cNvSpPr>
          <p:nvPr>
            <p:ph type="body" sz="quarter" idx="4294967295"/>
          </p:nvPr>
        </p:nvSpPr>
        <p:spPr>
          <a:xfrm>
            <a:off x="5102226" y="357188"/>
            <a:ext cx="4041775" cy="443198"/>
          </a:xfrm>
          <a:prstGeom prst="rect">
            <a:avLst/>
          </a:prstGeom>
        </p:spPr>
        <p:txBody>
          <a:bodyPr/>
          <a:lstStyle/>
          <a:p>
            <a:pPr algn="ctr">
              <a:buNone/>
            </a:pPr>
            <a:r>
              <a:rPr lang="en-GB" dirty="0" smtClean="0">
                <a:solidFill>
                  <a:schemeClr val="accent2">
                    <a:lumMod val="20000"/>
                    <a:lumOff val="80000"/>
                  </a:schemeClr>
                </a:solidFill>
              </a:rPr>
              <a:t>C#</a:t>
            </a:r>
            <a:endParaRPr lang="en-GB" dirty="0">
              <a:solidFill>
                <a:schemeClr val="accent2">
                  <a:lumMod val="20000"/>
                  <a:lumOff val="80000"/>
                </a:schemeClr>
              </a:solidFill>
            </a:endParaRPr>
          </a:p>
        </p:txBody>
      </p:sp>
      <p:sp>
        <p:nvSpPr>
          <p:cNvPr id="7" name="Content Placeholder 6"/>
          <p:cNvSpPr>
            <a:spLocks noGrp="1"/>
          </p:cNvSpPr>
          <p:nvPr>
            <p:ph sz="quarter" idx="4294967295"/>
          </p:nvPr>
        </p:nvSpPr>
        <p:spPr>
          <a:xfrm>
            <a:off x="3905773" y="1153287"/>
            <a:ext cx="6182865" cy="5431665"/>
          </a:xfrm>
          <a:prstGeom prst="rect">
            <a:avLst/>
          </a:prstGeom>
          <a:solidFill>
            <a:schemeClr val="tx1"/>
          </a:solidFill>
        </p:spPr>
        <p:txBody>
          <a:bodyPr>
            <a:noAutofit/>
          </a:bodyPr>
          <a:lstStyle/>
          <a:p>
            <a:pPr>
              <a:buNone/>
            </a:pPr>
            <a:r>
              <a:rPr lang="en-GB" sz="1600" b="1" dirty="0" err="1" smtClean="0">
                <a:solidFill>
                  <a:schemeClr val="accent3">
                    <a:lumMod val="75000"/>
                  </a:schemeClr>
                </a:solidFill>
                <a:latin typeface="Consolas" pitchFamily="49" charset="0"/>
              </a:rPr>
              <a:t>Tuple</a:t>
            </a:r>
            <a:r>
              <a:rPr lang="en-GB" sz="1600" b="1" dirty="0" smtClean="0">
                <a:solidFill>
                  <a:schemeClr val="accent3">
                    <a:lumMod val="75000"/>
                  </a:schemeClr>
                </a:solidFill>
                <a:latin typeface="Consolas" pitchFamily="49" charset="0"/>
              </a:rPr>
              <a:t>&lt;U,T&gt; Swap&lt;T,U&gt;(</a:t>
            </a:r>
            <a:r>
              <a:rPr lang="en-GB" sz="1600" b="1" dirty="0" err="1" smtClean="0">
                <a:solidFill>
                  <a:schemeClr val="accent3">
                    <a:lumMod val="75000"/>
                  </a:schemeClr>
                </a:solidFill>
                <a:latin typeface="Consolas" pitchFamily="49" charset="0"/>
              </a:rPr>
              <a:t>Tuple</a:t>
            </a:r>
            <a:r>
              <a:rPr lang="en-GB" sz="1600" b="1" dirty="0" smtClean="0">
                <a:solidFill>
                  <a:schemeClr val="accent3">
                    <a:lumMod val="75000"/>
                  </a:schemeClr>
                </a:solidFill>
                <a:latin typeface="Consolas" pitchFamily="49" charset="0"/>
              </a:rPr>
              <a:t>&lt;T,U&gt; t)</a:t>
            </a:r>
          </a:p>
          <a:p>
            <a:pPr>
              <a:buNone/>
            </a:pPr>
            <a:r>
              <a:rPr lang="en-GB" sz="1600" b="1" dirty="0" smtClean="0">
                <a:solidFill>
                  <a:schemeClr val="accent3">
                    <a:lumMod val="75000"/>
                  </a:schemeClr>
                </a:solidFill>
                <a:latin typeface="Consolas" pitchFamily="49" charset="0"/>
              </a:rPr>
              <a:t>{</a:t>
            </a:r>
          </a:p>
          <a:p>
            <a:pPr>
              <a:buNone/>
            </a:pPr>
            <a:r>
              <a:rPr lang="en-GB" sz="1600" b="1" dirty="0" smtClean="0">
                <a:solidFill>
                  <a:schemeClr val="accent3">
                    <a:lumMod val="75000"/>
                  </a:schemeClr>
                </a:solidFill>
                <a:latin typeface="Consolas" pitchFamily="49" charset="0"/>
              </a:rPr>
              <a:t>    return new </a:t>
            </a:r>
            <a:r>
              <a:rPr lang="en-GB" sz="1600" b="1" dirty="0" err="1" smtClean="0">
                <a:solidFill>
                  <a:schemeClr val="accent3">
                    <a:lumMod val="75000"/>
                  </a:schemeClr>
                </a:solidFill>
                <a:latin typeface="Consolas" pitchFamily="49" charset="0"/>
              </a:rPr>
              <a:t>Tuple</a:t>
            </a:r>
            <a:r>
              <a:rPr lang="en-GB" sz="1600" b="1" dirty="0" smtClean="0">
                <a:solidFill>
                  <a:schemeClr val="accent3">
                    <a:lumMod val="75000"/>
                  </a:schemeClr>
                </a:solidFill>
                <a:latin typeface="Consolas" pitchFamily="49" charset="0"/>
              </a:rPr>
              <a:t>&lt;U,T&gt;(t.Item2, t.Item1)</a:t>
            </a:r>
          </a:p>
          <a:p>
            <a:pPr>
              <a:buNone/>
            </a:pPr>
            <a:r>
              <a:rPr lang="en-GB" sz="1600" b="1" dirty="0" smtClean="0">
                <a:solidFill>
                  <a:schemeClr val="accent3">
                    <a:lumMod val="75000"/>
                  </a:schemeClr>
                </a:solidFill>
                <a:latin typeface="Consolas" pitchFamily="49" charset="0"/>
              </a:rPr>
              <a:t>}</a:t>
            </a:r>
          </a:p>
          <a:p>
            <a:pPr>
              <a:buNone/>
            </a:pPr>
            <a:endParaRPr lang="en-GB" sz="1600" b="1" dirty="0" smtClean="0">
              <a:solidFill>
                <a:schemeClr val="accent3">
                  <a:lumMod val="75000"/>
                </a:schemeClr>
              </a:solidFill>
              <a:latin typeface="Consolas" pitchFamily="49" charset="0"/>
            </a:endParaRPr>
          </a:p>
          <a:p>
            <a:pPr>
              <a:buNone/>
            </a:pPr>
            <a:r>
              <a:rPr lang="en-GB" sz="1600" b="1" dirty="0" err="1" smtClean="0">
                <a:solidFill>
                  <a:schemeClr val="accent3">
                    <a:lumMod val="75000"/>
                  </a:schemeClr>
                </a:solidFill>
                <a:latin typeface="Consolas" pitchFamily="49" charset="0"/>
              </a:rPr>
              <a:t>ReadOnlyCollection</a:t>
            </a:r>
            <a:r>
              <a:rPr lang="en-GB" sz="1600" b="1" dirty="0" smtClean="0">
                <a:solidFill>
                  <a:schemeClr val="accent3">
                    <a:lumMod val="75000"/>
                  </a:schemeClr>
                </a:solidFill>
                <a:latin typeface="Consolas" pitchFamily="49" charset="0"/>
              </a:rPr>
              <a:t>&lt;</a:t>
            </a:r>
            <a:r>
              <a:rPr lang="en-GB" sz="1600" b="1" dirty="0" err="1" smtClean="0">
                <a:solidFill>
                  <a:schemeClr val="accent3">
                    <a:lumMod val="75000"/>
                  </a:schemeClr>
                </a:solidFill>
                <a:latin typeface="Consolas" pitchFamily="49" charset="0"/>
              </a:rPr>
              <a:t>Tuple</a:t>
            </a:r>
            <a:r>
              <a:rPr lang="en-GB" sz="1600" b="1" dirty="0" smtClean="0">
                <a:solidFill>
                  <a:schemeClr val="accent3">
                    <a:lumMod val="75000"/>
                  </a:schemeClr>
                </a:solidFill>
                <a:latin typeface="Consolas" pitchFamily="49" charset="0"/>
              </a:rPr>
              <a:t>&lt;T,T,T&gt;&gt; Rotations&lt;T&gt;(</a:t>
            </a:r>
            <a:r>
              <a:rPr lang="en-GB" sz="1600" b="1" dirty="0" err="1" smtClean="0">
                <a:solidFill>
                  <a:schemeClr val="accent3">
                    <a:lumMod val="75000"/>
                  </a:schemeClr>
                </a:solidFill>
                <a:latin typeface="Consolas" pitchFamily="49" charset="0"/>
              </a:rPr>
              <a:t>Tuple</a:t>
            </a:r>
            <a:r>
              <a:rPr lang="en-GB" sz="1600" b="1" dirty="0" smtClean="0">
                <a:solidFill>
                  <a:schemeClr val="accent3">
                    <a:lumMod val="75000"/>
                  </a:schemeClr>
                </a:solidFill>
                <a:latin typeface="Consolas" pitchFamily="49" charset="0"/>
              </a:rPr>
              <a:t>&lt;T,T,T&gt; t) </a:t>
            </a:r>
          </a:p>
          <a:p>
            <a:pPr>
              <a:buNone/>
            </a:pPr>
            <a:r>
              <a:rPr lang="en-GB" sz="1600" b="1" dirty="0" smtClean="0">
                <a:solidFill>
                  <a:schemeClr val="accent3">
                    <a:lumMod val="75000"/>
                  </a:schemeClr>
                </a:solidFill>
                <a:latin typeface="Consolas" pitchFamily="49" charset="0"/>
              </a:rPr>
              <a:t>{ </a:t>
            </a:r>
          </a:p>
          <a:p>
            <a:pPr>
              <a:buNone/>
            </a:pPr>
            <a:r>
              <a:rPr lang="en-GB" sz="1600" b="1" dirty="0" smtClean="0">
                <a:solidFill>
                  <a:schemeClr val="accent3">
                    <a:lumMod val="75000"/>
                  </a:schemeClr>
                </a:solidFill>
                <a:latin typeface="Consolas" pitchFamily="49" charset="0"/>
              </a:rPr>
              <a:t>  new </a:t>
            </a:r>
            <a:r>
              <a:rPr lang="en-GB" sz="1600" b="1" dirty="0" err="1" smtClean="0">
                <a:solidFill>
                  <a:schemeClr val="accent3">
                    <a:lumMod val="75000"/>
                  </a:schemeClr>
                </a:solidFill>
                <a:latin typeface="Consolas" pitchFamily="49" charset="0"/>
              </a:rPr>
              <a:t>ReadOnlyCollection</a:t>
            </a:r>
            <a:r>
              <a:rPr lang="en-GB" sz="1600" b="1" dirty="0" smtClean="0">
                <a:solidFill>
                  <a:schemeClr val="accent3">
                    <a:lumMod val="75000"/>
                  </a:schemeClr>
                </a:solidFill>
                <a:latin typeface="Consolas" pitchFamily="49" charset="0"/>
              </a:rPr>
              <a:t>&lt;</a:t>
            </a:r>
            <a:r>
              <a:rPr lang="en-GB" sz="1600" b="1" dirty="0" err="1" smtClean="0">
                <a:solidFill>
                  <a:schemeClr val="accent3">
                    <a:lumMod val="75000"/>
                  </a:schemeClr>
                </a:solidFill>
                <a:latin typeface="Consolas" pitchFamily="49" charset="0"/>
              </a:rPr>
              <a:t>int</a:t>
            </a:r>
            <a:r>
              <a:rPr lang="en-GB" sz="1600" b="1" dirty="0" smtClean="0">
                <a:solidFill>
                  <a:schemeClr val="accent3">
                    <a:lumMod val="75000"/>
                  </a:schemeClr>
                </a:solidFill>
                <a:latin typeface="Consolas" pitchFamily="49" charset="0"/>
              </a:rPr>
              <a:t>&gt;</a:t>
            </a:r>
          </a:p>
          <a:p>
            <a:pPr>
              <a:buNone/>
            </a:pPr>
            <a:r>
              <a:rPr lang="en-GB" sz="1600" b="1" dirty="0" smtClean="0">
                <a:solidFill>
                  <a:schemeClr val="accent3">
                    <a:lumMod val="75000"/>
                  </a:schemeClr>
                </a:solidFill>
                <a:latin typeface="Consolas" pitchFamily="49" charset="0"/>
              </a:rPr>
              <a:t>   (new Tuple&lt;T,T,T&gt;[]</a:t>
            </a:r>
          </a:p>
          <a:p>
            <a:pPr>
              <a:buNone/>
            </a:pPr>
            <a:r>
              <a:rPr lang="en-GB" sz="1600" b="1" dirty="0" smtClean="0">
                <a:solidFill>
                  <a:schemeClr val="accent3">
                    <a:lumMod val="75000"/>
                  </a:schemeClr>
                </a:solidFill>
                <a:latin typeface="Consolas" pitchFamily="49" charset="0"/>
              </a:rPr>
              <a:t>    {new Tuple&lt;T,T,T&gt;(t.Item1,t.Item2,t.Item3);     </a:t>
            </a:r>
          </a:p>
          <a:p>
            <a:pPr>
              <a:buNone/>
            </a:pPr>
            <a:r>
              <a:rPr lang="en-GB" sz="1600" b="1" dirty="0" smtClean="0">
                <a:solidFill>
                  <a:schemeClr val="accent3">
                    <a:lumMod val="75000"/>
                  </a:schemeClr>
                </a:solidFill>
                <a:latin typeface="Consolas" pitchFamily="49" charset="0"/>
              </a:rPr>
              <a:t>     new Tuple&lt;T,T,T&gt;(t.Item3,t.Item1,t.Item2); </a:t>
            </a:r>
          </a:p>
          <a:p>
            <a:pPr>
              <a:buNone/>
            </a:pPr>
            <a:r>
              <a:rPr lang="en-GB" sz="1600" b="1" dirty="0" smtClean="0">
                <a:solidFill>
                  <a:schemeClr val="accent3">
                    <a:lumMod val="75000"/>
                  </a:schemeClr>
                </a:solidFill>
                <a:latin typeface="Consolas" pitchFamily="49" charset="0"/>
              </a:rPr>
              <a:t>     new Tuple&lt;T,T,T&gt;(t.Item2,t.Item3,t.Item1); });</a:t>
            </a:r>
          </a:p>
          <a:p>
            <a:pPr>
              <a:buNone/>
            </a:pPr>
            <a:r>
              <a:rPr lang="en-GB" sz="1600" b="1" dirty="0" smtClean="0">
                <a:solidFill>
                  <a:schemeClr val="accent3">
                    <a:lumMod val="75000"/>
                  </a:schemeClr>
                </a:solidFill>
                <a:latin typeface="Consolas" pitchFamily="49" charset="0"/>
              </a:rPr>
              <a:t>}</a:t>
            </a:r>
          </a:p>
          <a:p>
            <a:pPr>
              <a:buNone/>
            </a:pPr>
            <a:endParaRPr lang="en-GB" sz="1600" b="1" dirty="0" smtClean="0">
              <a:solidFill>
                <a:schemeClr val="accent3">
                  <a:lumMod val="75000"/>
                </a:schemeClr>
              </a:solidFill>
              <a:latin typeface="Consolas" pitchFamily="49" charset="0"/>
            </a:endParaRPr>
          </a:p>
          <a:p>
            <a:pPr>
              <a:buNone/>
            </a:pPr>
            <a:r>
              <a:rPr lang="en-GB" sz="1600" b="1" dirty="0" err="1" smtClean="0">
                <a:solidFill>
                  <a:schemeClr val="accent3">
                    <a:lumMod val="75000"/>
                  </a:schemeClr>
                </a:solidFill>
                <a:latin typeface="Consolas" pitchFamily="49" charset="0"/>
              </a:rPr>
              <a:t>int</a:t>
            </a:r>
            <a:r>
              <a:rPr lang="en-GB" sz="1600" b="1" dirty="0" smtClean="0">
                <a:solidFill>
                  <a:schemeClr val="accent3">
                    <a:lumMod val="75000"/>
                  </a:schemeClr>
                </a:solidFill>
                <a:latin typeface="Consolas" pitchFamily="49" charset="0"/>
              </a:rPr>
              <a:t> Reduce&lt;T&gt;(</a:t>
            </a:r>
            <a:r>
              <a:rPr lang="en-GB" sz="1600" b="1" dirty="0" err="1" smtClean="0">
                <a:solidFill>
                  <a:schemeClr val="accent3">
                    <a:lumMod val="75000"/>
                  </a:schemeClr>
                </a:solidFill>
                <a:latin typeface="Consolas" pitchFamily="49" charset="0"/>
              </a:rPr>
              <a:t>Func</a:t>
            </a:r>
            <a:r>
              <a:rPr lang="en-GB" sz="1600" b="1" dirty="0" smtClean="0">
                <a:solidFill>
                  <a:schemeClr val="accent3">
                    <a:lumMod val="75000"/>
                  </a:schemeClr>
                </a:solidFill>
                <a:latin typeface="Consolas" pitchFamily="49" charset="0"/>
              </a:rPr>
              <a:t>&lt;</a:t>
            </a:r>
            <a:r>
              <a:rPr lang="en-GB" sz="1600" b="1" dirty="0" err="1" smtClean="0">
                <a:solidFill>
                  <a:schemeClr val="accent3">
                    <a:lumMod val="75000"/>
                  </a:schemeClr>
                </a:solidFill>
                <a:latin typeface="Consolas" pitchFamily="49" charset="0"/>
              </a:rPr>
              <a:t>T,int</a:t>
            </a:r>
            <a:r>
              <a:rPr lang="en-GB" sz="1600" b="1" dirty="0" smtClean="0">
                <a:solidFill>
                  <a:schemeClr val="accent3">
                    <a:lumMod val="75000"/>
                  </a:schemeClr>
                </a:solidFill>
                <a:latin typeface="Consolas" pitchFamily="49" charset="0"/>
              </a:rPr>
              <a:t>&gt; </a:t>
            </a:r>
            <a:r>
              <a:rPr lang="en-GB" sz="1600" b="1" dirty="0" err="1" smtClean="0">
                <a:solidFill>
                  <a:schemeClr val="accent3">
                    <a:lumMod val="75000"/>
                  </a:schemeClr>
                </a:solidFill>
                <a:latin typeface="Consolas" pitchFamily="49" charset="0"/>
              </a:rPr>
              <a:t>f,Tuple</a:t>
            </a:r>
            <a:r>
              <a:rPr lang="en-GB" sz="1600" b="1" dirty="0" smtClean="0">
                <a:solidFill>
                  <a:schemeClr val="accent3">
                    <a:lumMod val="75000"/>
                  </a:schemeClr>
                </a:solidFill>
                <a:latin typeface="Consolas" pitchFamily="49" charset="0"/>
              </a:rPr>
              <a:t>&lt;T,T,T&gt; t) </a:t>
            </a:r>
          </a:p>
          <a:p>
            <a:pPr>
              <a:buNone/>
            </a:pPr>
            <a:r>
              <a:rPr lang="en-GB" sz="1600" b="1" dirty="0" smtClean="0">
                <a:solidFill>
                  <a:schemeClr val="accent3">
                    <a:lumMod val="75000"/>
                  </a:schemeClr>
                </a:solidFill>
                <a:latin typeface="Consolas" pitchFamily="49" charset="0"/>
              </a:rPr>
              <a:t>{ </a:t>
            </a:r>
          </a:p>
          <a:p>
            <a:pPr>
              <a:buNone/>
            </a:pPr>
            <a:r>
              <a:rPr lang="en-GB" sz="1600" b="1" dirty="0" smtClean="0">
                <a:solidFill>
                  <a:schemeClr val="accent3">
                    <a:lumMod val="75000"/>
                  </a:schemeClr>
                </a:solidFill>
                <a:latin typeface="Consolas" pitchFamily="49" charset="0"/>
              </a:rPr>
              <a:t>    return f(t.Item1)+f(t.Item2)+f(t.Item3); </a:t>
            </a:r>
          </a:p>
          <a:p>
            <a:pPr>
              <a:buNone/>
            </a:pPr>
            <a:r>
              <a:rPr lang="en-GB" sz="1600" b="1" dirty="0" smtClean="0">
                <a:solidFill>
                  <a:schemeClr val="accent3">
                    <a:lumMod val="75000"/>
                  </a:schemeClr>
                </a:solidFill>
                <a:latin typeface="Consolas" pitchFamily="49" charset="0"/>
              </a:rPr>
              <a:t>}</a:t>
            </a:r>
          </a:p>
          <a:p>
            <a:pPr>
              <a:buNone/>
            </a:pPr>
            <a:endParaRPr lang="en-GB" sz="1600" b="1" dirty="0" smtClean="0">
              <a:solidFill>
                <a:schemeClr val="accent3">
                  <a:lumMod val="75000"/>
                </a:schemeClr>
              </a:solidFill>
              <a:latin typeface="Consolas" pitchFamily="49" charset="0"/>
            </a:endParaRPr>
          </a:p>
          <a:p>
            <a:pPr>
              <a:buNone/>
            </a:pPr>
            <a:endParaRPr lang="en-GB" sz="1600" b="1" dirty="0" smtClean="0">
              <a:solidFill>
                <a:schemeClr val="accent3">
                  <a:lumMod val="75000"/>
                </a:schemeClr>
              </a:solidFill>
              <a:latin typeface="Consolas" pitchFamily="49" charset="0"/>
            </a:endParaRPr>
          </a:p>
        </p:txBody>
      </p:sp>
      <p:sp>
        <p:nvSpPr>
          <p:cNvPr id="9" name="Text Placeholder 5"/>
          <p:cNvSpPr txBox="1">
            <a:spLocks/>
          </p:cNvSpPr>
          <p:nvPr/>
        </p:nvSpPr>
        <p:spPr>
          <a:xfrm>
            <a:off x="-370798" y="350874"/>
            <a:ext cx="4041775" cy="639762"/>
          </a:xfrm>
          <a:prstGeom prst="rect">
            <a:avLst/>
          </a:prstGeom>
        </p:spPr>
        <p:txBody>
          <a:bodyPr vert="horz" wrap="square" lIns="0" tIns="0" rIns="0" bIns="0" rtlCol="0">
            <a:noAutofit/>
          </a:bodyPr>
          <a:lstStyle/>
          <a:p>
            <a:pPr marL="396875" marR="0" lvl="0" indent="-396875" algn="ctr" defTabSz="914363" rtl="0" eaLnBrk="1" fontAlgn="auto" latinLnBrk="0" hangingPunct="1">
              <a:lnSpc>
                <a:spcPct val="90000"/>
              </a:lnSpc>
              <a:spcBef>
                <a:spcPct val="20000"/>
              </a:spcBef>
              <a:spcAft>
                <a:spcPts val="0"/>
              </a:spcAft>
              <a:buClrTx/>
              <a:buSzTx/>
              <a:tabLst/>
              <a:defRPr/>
            </a:pPr>
            <a:r>
              <a:rPr kumimoji="0" lang="en-GB" sz="3200" b="0" i="0" u="none" strike="noStrike" kern="1200" cap="none" spc="0" normalizeH="0" baseline="0" noProof="0" dirty="0" smtClean="0">
                <a:ln>
                  <a:noFill/>
                </a:ln>
                <a:solidFill>
                  <a:schemeClr val="bg2">
                    <a:lumMod val="20000"/>
                    <a:lumOff val="80000"/>
                  </a:schemeClr>
                </a:solidFill>
                <a:effectLst/>
                <a:uLnTx/>
                <a:uFillTx/>
                <a:latin typeface="+mn-lt"/>
                <a:ea typeface="+mn-ea"/>
                <a:cs typeface="+mn-cs"/>
              </a:rPr>
              <a:t>F#</a:t>
            </a:r>
            <a:endParaRPr kumimoji="0" lang="en-GB" sz="3200" b="0" i="0" u="none" strike="noStrike" kern="1200" cap="none" spc="0" normalizeH="0" baseline="0" noProof="0" dirty="0">
              <a:ln>
                <a:noFill/>
              </a:ln>
              <a:solidFill>
                <a:schemeClr val="bg2">
                  <a:lumMod val="20000"/>
                  <a:lumOff val="80000"/>
                </a:schemeClr>
              </a:solidFill>
              <a:effectLst/>
              <a:uLnTx/>
              <a:uFillTx/>
              <a:latin typeface="+mn-lt"/>
              <a:ea typeface="+mn-ea"/>
              <a:cs typeface="+mn-cs"/>
            </a:endParaRPr>
          </a:p>
        </p:txBody>
      </p:sp>
    </p:spTree>
    <p:extLst>
      <p:ext uri="{BB962C8B-B14F-4D97-AF65-F5344CB8AC3E}">
        <p14:creationId xmlns:p14="http://schemas.microsoft.com/office/powerpoint/2010/main" val="3414431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F# </a:t>
            </a:r>
            <a:endParaRPr lang="en-US" dirty="0">
              <a:latin typeface="Segoe Light" charset="0"/>
            </a:endParaRPr>
          </a:p>
        </p:txBody>
      </p:sp>
      <p:sp>
        <p:nvSpPr>
          <p:cNvPr id="21" name="Rectangle 20"/>
          <p:cNvSpPr/>
          <p:nvPr/>
        </p:nvSpPr>
        <p:spPr>
          <a:xfrm>
            <a:off x="246672" y="1576552"/>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12828" y="1582399"/>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180604" y="1581472"/>
            <a:ext cx="2743915" cy="36576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428548" y="2180095"/>
            <a:ext cx="2484783"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Data</a:t>
            </a:r>
          </a:p>
          <a:p>
            <a:pPr algn="ctr"/>
            <a:r>
              <a:rPr lang="en-US" sz="4000" dirty="0">
                <a:gradFill>
                  <a:gsLst>
                    <a:gs pos="0">
                      <a:schemeClr val="tx1"/>
                    </a:gs>
                    <a:gs pos="86000">
                      <a:schemeClr val="tx1"/>
                    </a:gs>
                  </a:gsLst>
                  <a:lin ang="5400000" scaled="0"/>
                </a:gradFill>
                <a:latin typeface="Segoe Light" charset="0"/>
              </a:rPr>
              <a:t>Information</a:t>
            </a:r>
          </a:p>
          <a:p>
            <a:pPr algn="ctr"/>
            <a:r>
              <a:rPr lang="en-GB" sz="4000" dirty="0">
                <a:gradFill>
                  <a:gsLst>
                    <a:gs pos="0">
                      <a:schemeClr val="tx1"/>
                    </a:gs>
                    <a:gs pos="86000">
                      <a:schemeClr val="tx1"/>
                    </a:gs>
                  </a:gsLst>
                  <a:lin ang="5400000" scaled="0"/>
                </a:gradFill>
                <a:latin typeface="Segoe Light" charset="0"/>
              </a:rPr>
              <a:t>Services </a:t>
            </a:r>
          </a:p>
        </p:txBody>
      </p:sp>
      <p:sp>
        <p:nvSpPr>
          <p:cNvPr id="42" name="TextBox 41"/>
          <p:cNvSpPr txBox="1"/>
          <p:nvPr/>
        </p:nvSpPr>
        <p:spPr>
          <a:xfrm>
            <a:off x="3401944" y="1872401"/>
            <a:ext cx="2325957" cy="2462213"/>
          </a:xfrm>
          <a:prstGeom prst="rect">
            <a:avLst/>
          </a:prstGeom>
          <a:noFill/>
        </p:spPr>
        <p:txBody>
          <a:bodyPr wrap="none" lIns="0" tIns="0" rIns="0" bIns="0" rtlCol="0">
            <a:spAutoFit/>
          </a:bodyPr>
          <a:lstStyle/>
          <a:p>
            <a:pPr algn="ctr"/>
            <a:r>
              <a:rPr lang="en-GB" sz="4000" dirty="0">
                <a:gradFill>
                  <a:gsLst>
                    <a:gs pos="0">
                      <a:schemeClr val="tx1"/>
                    </a:gs>
                    <a:gs pos="86000">
                      <a:schemeClr val="tx1"/>
                    </a:gs>
                  </a:gsLst>
                  <a:lin ang="5400000" scaled="0"/>
                </a:gradFill>
                <a:latin typeface="Segoe Light" charset="0"/>
              </a:rPr>
              <a:t>Code</a:t>
            </a:r>
          </a:p>
          <a:p>
            <a:pPr algn="ctr"/>
            <a:r>
              <a:rPr lang="en-GB" sz="4000" dirty="0">
                <a:gradFill>
                  <a:gsLst>
                    <a:gs pos="0">
                      <a:schemeClr val="tx1"/>
                    </a:gs>
                    <a:gs pos="86000">
                      <a:schemeClr val="tx1"/>
                    </a:gs>
                  </a:gsLst>
                  <a:lin ang="5400000" scaled="0"/>
                </a:gradFill>
                <a:latin typeface="Segoe Light" charset="0"/>
              </a:rPr>
              <a:t>Analysis</a:t>
            </a:r>
          </a:p>
          <a:p>
            <a:pPr algn="ctr"/>
            <a:r>
              <a:rPr lang="en-GB" sz="4000" dirty="0">
                <a:gradFill>
                  <a:gsLst>
                    <a:gs pos="0">
                      <a:schemeClr val="tx1"/>
                    </a:gs>
                    <a:gs pos="86000">
                      <a:schemeClr val="tx1"/>
                    </a:gs>
                  </a:gsLst>
                  <a:lin ang="5400000" scaled="0"/>
                </a:gradFill>
                <a:latin typeface="Segoe Light" charset="0"/>
              </a:rPr>
              <a:t>Algorithms</a:t>
            </a:r>
          </a:p>
          <a:p>
            <a:pPr algn="ctr"/>
            <a:r>
              <a:rPr lang="en-GB" sz="4000" dirty="0">
                <a:gradFill>
                  <a:gsLst>
                    <a:gs pos="0">
                      <a:schemeClr val="tx1"/>
                    </a:gs>
                    <a:gs pos="86000">
                      <a:schemeClr val="tx1"/>
                    </a:gs>
                  </a:gsLst>
                  <a:lin ang="5400000" scaled="0"/>
                </a:gradFill>
                <a:latin typeface="Segoe Light" charset="0"/>
              </a:rPr>
              <a:t>Parallel</a:t>
            </a:r>
            <a:endParaRPr lang="en-US" sz="4000" dirty="0">
              <a:gradFill>
                <a:gsLst>
                  <a:gs pos="0">
                    <a:schemeClr val="tx1"/>
                  </a:gs>
                  <a:gs pos="86000">
                    <a:schemeClr val="tx1"/>
                  </a:gs>
                </a:gsLst>
                <a:lin ang="5400000" scaled="0"/>
              </a:gradFill>
              <a:latin typeface="Segoe Light" charset="0"/>
            </a:endParaRPr>
          </a:p>
        </p:txBody>
      </p:sp>
      <p:sp>
        <p:nvSpPr>
          <p:cNvPr id="43" name="TextBox 42"/>
          <p:cNvSpPr txBox="1"/>
          <p:nvPr/>
        </p:nvSpPr>
        <p:spPr>
          <a:xfrm>
            <a:off x="6262132" y="2306898"/>
            <a:ext cx="2657138" cy="1846659"/>
          </a:xfrm>
          <a:prstGeom prst="rect">
            <a:avLst/>
          </a:prstGeom>
          <a:noFill/>
        </p:spPr>
        <p:txBody>
          <a:bodyPr wrap="none" lIns="0" tIns="0" rIns="0" bIns="0" rtlCol="0">
            <a:spAutoFit/>
          </a:bodyPr>
          <a:lstStyle/>
          <a:p>
            <a:pPr algn="ctr"/>
            <a:r>
              <a:rPr lang="en-US" sz="4000" dirty="0">
                <a:gradFill>
                  <a:gsLst>
                    <a:gs pos="0">
                      <a:schemeClr val="tx1"/>
                    </a:gs>
                    <a:gs pos="86000">
                      <a:schemeClr val="tx1"/>
                    </a:gs>
                  </a:gsLst>
                  <a:lin ang="5400000" scaled="0"/>
                </a:gradFill>
                <a:latin typeface="Segoe Light" charset="0"/>
              </a:rPr>
              <a:t>Presentation</a:t>
            </a:r>
          </a:p>
          <a:p>
            <a:pPr algn="ctr"/>
            <a:r>
              <a:rPr lang="en-GB" sz="4000" dirty="0">
                <a:gradFill>
                  <a:gsLst>
                    <a:gs pos="0">
                      <a:schemeClr val="tx1"/>
                    </a:gs>
                    <a:gs pos="86000">
                      <a:schemeClr val="tx1"/>
                    </a:gs>
                  </a:gsLst>
                  <a:lin ang="5400000" scaled="0"/>
                </a:gradFill>
                <a:latin typeface="Segoe Light" charset="0"/>
              </a:rPr>
              <a:t>Publication</a:t>
            </a:r>
          </a:p>
          <a:p>
            <a:pPr algn="ctr"/>
            <a:r>
              <a:rPr lang="en-GB" sz="4000" dirty="0" smtClean="0">
                <a:gradFill>
                  <a:gsLst>
                    <a:gs pos="0">
                      <a:schemeClr val="tx1"/>
                    </a:gs>
                    <a:gs pos="86000">
                      <a:schemeClr val="tx1"/>
                    </a:gs>
                  </a:gsLst>
                  <a:lin ang="5400000" scaled="0"/>
                </a:gradFill>
                <a:latin typeface="Segoe Light" charset="0"/>
              </a:rPr>
              <a:t>UI</a:t>
            </a:r>
            <a:endParaRPr lang="en-US" sz="4000" dirty="0">
              <a:gradFill>
                <a:gsLst>
                  <a:gs pos="0">
                    <a:schemeClr val="tx1"/>
                  </a:gs>
                  <a:gs pos="86000">
                    <a:schemeClr val="tx1"/>
                  </a:gs>
                </a:gsLst>
                <a:lin ang="5400000" scaled="0"/>
              </a:gradFill>
              <a:latin typeface="Segoe Light" charset="0"/>
            </a:endParaRPr>
          </a:p>
        </p:txBody>
      </p:sp>
      <p:sp>
        <p:nvSpPr>
          <p:cNvPr id="13" name="Rectangular Callout 12"/>
          <p:cNvSpPr/>
          <p:nvPr/>
        </p:nvSpPr>
        <p:spPr bwMode="auto">
          <a:xfrm>
            <a:off x="4695254" y="719870"/>
            <a:ext cx="1849160" cy="1076959"/>
          </a:xfrm>
          <a:prstGeom prst="wedgeRectCallout">
            <a:avLst>
              <a:gd name="adj1" fmla="val -39319"/>
              <a:gd name="adj2" fmla="val 69054"/>
            </a:avLst>
          </a:prstGeom>
          <a:solidFill>
            <a:schemeClr val="tx1"/>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a:solidFill>
                  <a:schemeClr val="bg2">
                    <a:lumMod val="75000"/>
                  </a:schemeClr>
                </a:solidFill>
                <a:latin typeface="Segoe Light" charset="0"/>
              </a:rPr>
              <a:t>F# 1.0</a:t>
            </a:r>
          </a:p>
          <a:p>
            <a:pPr algn="ctr" defTabSz="911705" fontAlgn="base">
              <a:spcBef>
                <a:spcPct val="0"/>
              </a:spcBef>
              <a:spcAft>
                <a:spcPct val="0"/>
              </a:spcAft>
            </a:pPr>
            <a:r>
              <a:rPr lang="en-GB" sz="3200" b="1" dirty="0">
                <a:solidFill>
                  <a:schemeClr val="bg2">
                    <a:lumMod val="75000"/>
                  </a:schemeClr>
                </a:solidFill>
                <a:latin typeface="Segoe Light" charset="0"/>
              </a:rPr>
              <a:t>F# 2.0</a:t>
            </a:r>
            <a:endParaRPr lang="en-US" sz="3200" b="1" dirty="0">
              <a:solidFill>
                <a:schemeClr val="bg2">
                  <a:lumMod val="75000"/>
                </a:schemeClr>
              </a:solidFill>
              <a:latin typeface="Segoe Light" charset="0"/>
            </a:endParaRPr>
          </a:p>
        </p:txBody>
      </p:sp>
      <p:sp>
        <p:nvSpPr>
          <p:cNvPr id="14" name="Rectangular Callout 13"/>
          <p:cNvSpPr/>
          <p:nvPr/>
        </p:nvSpPr>
        <p:spPr bwMode="auto">
          <a:xfrm>
            <a:off x="2066005" y="966175"/>
            <a:ext cx="1849160" cy="584517"/>
          </a:xfrm>
          <a:prstGeom prst="wedgeRectCallout">
            <a:avLst>
              <a:gd name="adj1" fmla="val -55242"/>
              <a:gd name="adj2" fmla="val 123489"/>
            </a:avLst>
          </a:prstGeom>
          <a:solidFill>
            <a:schemeClr val="tx1"/>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3200" b="1" dirty="0">
                <a:solidFill>
                  <a:schemeClr val="bg2">
                    <a:lumMod val="75000"/>
                  </a:schemeClr>
                </a:solidFill>
                <a:latin typeface="Segoe Light" charset="0"/>
              </a:rPr>
              <a:t>F# 3.0</a:t>
            </a:r>
            <a:endParaRPr lang="en-US" sz="3200" b="1" dirty="0">
              <a:solidFill>
                <a:schemeClr val="bg2">
                  <a:lumMod val="75000"/>
                </a:schemeClr>
              </a:solidFill>
              <a:latin typeface="Segoe Light" charset="0"/>
            </a:endParaRPr>
          </a:p>
        </p:txBody>
      </p:sp>
      <p:sp>
        <p:nvSpPr>
          <p:cNvPr id="15" name="Rectangular Callout 14"/>
          <p:cNvSpPr/>
          <p:nvPr/>
        </p:nvSpPr>
        <p:spPr bwMode="auto">
          <a:xfrm>
            <a:off x="7019925" y="719870"/>
            <a:ext cx="2038966" cy="1076959"/>
          </a:xfrm>
          <a:prstGeom prst="wedgeRectCallout">
            <a:avLst>
              <a:gd name="adj1" fmla="val -52554"/>
              <a:gd name="adj2" fmla="val 101147"/>
            </a:avLst>
          </a:prstGeom>
          <a:solidFill>
            <a:schemeClr val="tx1"/>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1600" dirty="0">
                <a:solidFill>
                  <a:schemeClr val="bg2">
                    <a:lumMod val="75000"/>
                  </a:schemeClr>
                </a:solidFill>
                <a:latin typeface="Calibri" pitchFamily="34" charset="0"/>
                <a:cs typeface="Calibri" pitchFamily="34" charset="0"/>
              </a:rPr>
              <a:t>C# (designers)</a:t>
            </a:r>
          </a:p>
          <a:p>
            <a:pPr algn="ctr" defTabSz="911705" fontAlgn="base">
              <a:spcBef>
                <a:spcPct val="0"/>
              </a:spcBef>
              <a:spcAft>
                <a:spcPct val="0"/>
              </a:spcAft>
            </a:pPr>
            <a:r>
              <a:rPr lang="en-GB" sz="1600" dirty="0">
                <a:solidFill>
                  <a:schemeClr val="bg2">
                    <a:lumMod val="75000"/>
                  </a:schemeClr>
                </a:solidFill>
                <a:latin typeface="Calibri" pitchFamily="34" charset="0"/>
                <a:cs typeface="Calibri" pitchFamily="34" charset="0"/>
              </a:rPr>
              <a:t>F# (code)</a:t>
            </a:r>
          </a:p>
          <a:p>
            <a:pPr algn="ctr" defTabSz="911705" fontAlgn="base">
              <a:spcBef>
                <a:spcPct val="0"/>
              </a:spcBef>
              <a:spcAft>
                <a:spcPct val="0"/>
              </a:spcAft>
            </a:pPr>
            <a:r>
              <a:rPr lang="en-GB" sz="1600" dirty="0" err="1">
                <a:solidFill>
                  <a:schemeClr val="bg2">
                    <a:lumMod val="75000"/>
                  </a:schemeClr>
                </a:solidFill>
                <a:latin typeface="Calibri" pitchFamily="34" charset="0"/>
                <a:cs typeface="Calibri" pitchFamily="34" charset="0"/>
              </a:rPr>
              <a:t>WebSharper</a:t>
            </a:r>
            <a:r>
              <a:rPr lang="en-GB" sz="1600" dirty="0">
                <a:solidFill>
                  <a:schemeClr val="bg2">
                    <a:lumMod val="75000"/>
                  </a:schemeClr>
                </a:solidFill>
                <a:latin typeface="Calibri" pitchFamily="34" charset="0"/>
                <a:cs typeface="Calibri" pitchFamily="34" charset="0"/>
              </a:rPr>
              <a:t>/</a:t>
            </a:r>
          </a:p>
          <a:p>
            <a:pPr algn="ctr" defTabSz="911705" fontAlgn="base">
              <a:spcBef>
                <a:spcPct val="0"/>
              </a:spcBef>
              <a:spcAft>
                <a:spcPct val="0"/>
              </a:spcAft>
            </a:pPr>
            <a:r>
              <a:rPr lang="en-GB" sz="1600" dirty="0" err="1">
                <a:solidFill>
                  <a:schemeClr val="bg2">
                    <a:lumMod val="75000"/>
                  </a:schemeClr>
                </a:solidFill>
                <a:latin typeface="Calibri" pitchFamily="34" charset="0"/>
                <a:cs typeface="Calibri" pitchFamily="34" charset="0"/>
              </a:rPr>
              <a:t>Javascript</a:t>
            </a:r>
            <a:r>
              <a:rPr lang="en-GB" sz="1600" dirty="0">
                <a:solidFill>
                  <a:schemeClr val="bg2">
                    <a:lumMod val="75000"/>
                  </a:schemeClr>
                </a:solidFill>
                <a:latin typeface="Calibri" pitchFamily="34" charset="0"/>
                <a:cs typeface="Calibri" pitchFamily="34" charset="0"/>
              </a:rPr>
              <a:t>  (HTML5)</a:t>
            </a:r>
          </a:p>
        </p:txBody>
      </p:sp>
    </p:spTree>
    <p:extLst>
      <p:ext uri="{BB962C8B-B14F-4D97-AF65-F5344CB8AC3E}">
        <p14:creationId xmlns:p14="http://schemas.microsoft.com/office/powerpoint/2010/main" val="771681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(power company)</a:t>
            </a:r>
            <a:endParaRPr lang="en-US" dirty="0"/>
          </a:p>
        </p:txBody>
      </p:sp>
      <p:sp>
        <p:nvSpPr>
          <p:cNvPr id="4" name="Content Placeholder 3"/>
          <p:cNvSpPr>
            <a:spLocks noGrp="1"/>
          </p:cNvSpPr>
          <p:nvPr>
            <p:ph idx="1"/>
          </p:nvPr>
        </p:nvSpPr>
        <p:spPr>
          <a:xfrm>
            <a:off x="360861" y="1428750"/>
            <a:ext cx="8363938" cy="3834896"/>
          </a:xfrm>
        </p:spPr>
        <p:txBody>
          <a:bodyPr/>
          <a:lstStyle/>
          <a:p>
            <a:pPr marL="177800" indent="-177800">
              <a:buNone/>
            </a:pPr>
            <a:r>
              <a:rPr lang="en-GB" sz="2800" dirty="0" smtClean="0"/>
              <a:t>I have written </a:t>
            </a:r>
            <a:r>
              <a:rPr lang="en-GB" sz="2800" b="1" dirty="0" smtClean="0">
                <a:solidFill>
                  <a:srgbClr val="FFFF00"/>
                </a:solidFill>
              </a:rPr>
              <a:t>an application to balance the national power generation schedule</a:t>
            </a:r>
            <a:r>
              <a:rPr lang="en-GB" sz="2800" b="1" dirty="0" smtClean="0">
                <a:solidFill>
                  <a:schemeClr val="bg2">
                    <a:lumMod val="50000"/>
                  </a:schemeClr>
                </a:solidFill>
              </a:rPr>
              <a:t> </a:t>
            </a:r>
            <a:r>
              <a:rPr lang="en-GB" sz="2800" dirty="0" smtClean="0"/>
              <a:t>for a portfolio of power stations to a trading position for an energy company. ...</a:t>
            </a:r>
            <a:r>
              <a:rPr lang="en-GB" sz="2800" b="1" dirty="0" smtClean="0">
                <a:solidFill>
                  <a:srgbClr val="FFFF00"/>
                </a:solidFill>
              </a:rPr>
              <a:t>the calculation engine was written in F#</a:t>
            </a:r>
            <a:r>
              <a:rPr lang="en-GB" sz="2800" dirty="0" smtClean="0"/>
              <a:t>. </a:t>
            </a:r>
          </a:p>
          <a:p>
            <a:pPr marL="177800" indent="-177800">
              <a:buNone/>
            </a:pPr>
            <a:endParaRPr lang="en-GB" sz="2800" dirty="0" smtClean="0"/>
          </a:p>
          <a:p>
            <a:pPr marL="177800" indent="-177800">
              <a:buNone/>
            </a:pPr>
            <a:r>
              <a:rPr lang="en-GB" sz="2800" dirty="0" smtClean="0"/>
              <a:t>The use of F# </a:t>
            </a:r>
            <a:r>
              <a:rPr lang="en-GB" sz="2800" dirty="0" smtClean="0"/>
              <a:t>demonstrates </a:t>
            </a:r>
            <a:r>
              <a:rPr lang="en-GB" sz="2800" dirty="0" smtClean="0"/>
              <a:t>a sweet spot for the </a:t>
            </a:r>
            <a:r>
              <a:rPr lang="en-GB" sz="2800" dirty="0" smtClean="0"/>
              <a:t>language, </a:t>
            </a:r>
            <a:r>
              <a:rPr lang="en-GB" sz="2800" dirty="0" smtClean="0"/>
              <a:t>namely </a:t>
            </a:r>
            <a:r>
              <a:rPr lang="en-GB" sz="2800" b="1" dirty="0" smtClean="0">
                <a:solidFill>
                  <a:srgbClr val="FFFF00"/>
                </a:solidFill>
              </a:rPr>
              <a:t>data-rich analytical programming</a:t>
            </a:r>
            <a:endParaRPr lang="en-GB" sz="2800" dirty="0" smtClean="0"/>
          </a:p>
          <a:p>
            <a:pPr marL="177800" indent="-177800">
              <a:buNone/>
            </a:pPr>
            <a:endParaRPr lang="en-GB" sz="2800" dirty="0" smtClean="0"/>
          </a:p>
          <a:p>
            <a:pPr marL="177800" indent="-177800" algn="r">
              <a:buNone/>
            </a:pPr>
            <a:r>
              <a:rPr lang="en-GB" sz="2800" dirty="0" smtClean="0"/>
              <a:t>Simon Cousins (power company)</a:t>
            </a:r>
            <a:endParaRPr lang="en-GB" sz="2800" dirty="0"/>
          </a:p>
        </p:txBody>
      </p:sp>
    </p:spTree>
    <p:extLst>
      <p:ext uri="{BB962C8B-B14F-4D97-AF65-F5344CB8AC3E}">
        <p14:creationId xmlns:p14="http://schemas.microsoft.com/office/powerpoint/2010/main" val="338637735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9"/>
            <a:ext cx="8382000" cy="1828193"/>
          </a:xfrm>
        </p:spPr>
        <p:txBody>
          <a:bodyPr/>
          <a:lstStyle/>
          <a:p>
            <a:pPr algn="ctr"/>
            <a:r>
              <a:rPr lang="en-GB" dirty="0" smtClean="0"/>
              <a:t>Now, F# 3.0…</a:t>
            </a:r>
            <a:br>
              <a:rPr lang="en-GB" dirty="0" smtClean="0"/>
            </a:br>
            <a:r>
              <a:rPr lang="en-GB" dirty="0"/>
              <a:t/>
            </a:r>
            <a:br>
              <a:rPr lang="en-GB" dirty="0"/>
            </a:br>
            <a:endParaRPr lang="en-GB" dirty="0"/>
          </a:p>
        </p:txBody>
      </p:sp>
    </p:spTree>
    <p:extLst>
      <p:ext uri="{BB962C8B-B14F-4D97-AF65-F5344CB8AC3E}">
        <p14:creationId xmlns:p14="http://schemas.microsoft.com/office/powerpoint/2010/main" val="115087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299400" y="188725"/>
            <a:ext cx="8382000" cy="1107996"/>
          </a:xfrm>
        </p:spPr>
        <p:txBody>
          <a:bodyPr>
            <a:normAutofit/>
          </a:bodyPr>
          <a:lstStyle/>
          <a:p>
            <a:pPr eaLnBrk="1" hangingPunct="1">
              <a:defRPr/>
            </a:pPr>
            <a:r>
              <a:rPr lang="en-US" sz="5000" dirty="0">
                <a:solidFill>
                  <a:schemeClr val="bg1"/>
                </a:solidFill>
                <a:latin typeface="Segoe Light" charset="0"/>
              </a:rPr>
              <a:t>F# and Open Source</a:t>
            </a:r>
            <a:endParaRPr sz="5000" b="1" dirty="0">
              <a:solidFill>
                <a:schemeClr val="bg1"/>
              </a:solidFill>
              <a:latin typeface="Segoe Light" charset="0"/>
            </a:endParaRPr>
          </a:p>
        </p:txBody>
      </p:sp>
      <p:sp>
        <p:nvSpPr>
          <p:cNvPr id="5" name="Text Placeholder 2"/>
          <p:cNvSpPr txBox="1">
            <a:spLocks/>
          </p:cNvSpPr>
          <p:nvPr/>
        </p:nvSpPr>
        <p:spPr>
          <a:xfrm>
            <a:off x="632775" y="1503559"/>
            <a:ext cx="8048625" cy="1428083"/>
          </a:xfrm>
          <a:prstGeom prst="rect">
            <a:avLst/>
          </a:prstGeom>
        </p:spPr>
        <p:txBody>
          <a:bodyPr vert="horz" wrap="square" lIns="0" tIns="0" rIns="0" bIns="0" rtlCol="0" anchor="ctr">
            <a:normAutofit/>
          </a:bodyPr>
          <a:lstStyle/>
          <a:p>
            <a:pPr marL="418680" indent="-418680" algn="ctr">
              <a:lnSpc>
                <a:spcPct val="90000"/>
              </a:lnSpc>
              <a:spcBef>
                <a:spcPct val="20000"/>
              </a:spcBef>
              <a:defRPr/>
            </a:pPr>
            <a:endParaRPr lang="en-GB" sz="2900" dirty="0">
              <a:gradFill>
                <a:gsLst>
                  <a:gs pos="0">
                    <a:schemeClr val="tx1"/>
                  </a:gs>
                  <a:gs pos="86000">
                    <a:schemeClr val="tx1"/>
                  </a:gs>
                </a:gsLst>
                <a:lin ang="5400000" scaled="0"/>
              </a:gradFill>
            </a:endParaRPr>
          </a:p>
        </p:txBody>
      </p:sp>
      <p:graphicFrame>
        <p:nvGraphicFramePr>
          <p:cNvPr id="2" name="Diagram 1"/>
          <p:cNvGraphicFramePr/>
          <p:nvPr>
            <p:extLst>
              <p:ext uri="{D42A27DB-BD31-4B8C-83A1-F6EECF244321}">
                <p14:modId xmlns:p14="http://schemas.microsoft.com/office/powerpoint/2010/main" val="2101994149"/>
              </p:ext>
            </p:extLst>
          </p:nvPr>
        </p:nvGraphicFramePr>
        <p:xfrm>
          <a:off x="904875" y="1663700"/>
          <a:ext cx="7077075" cy="4792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8672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6C8B2CB-895B-4E02-B23B-913D219A3E0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DF49E9E2-D1BE-4102-BB9B-72A0DEC024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D437A6F3-3ED5-46BE-9A1F-F98E04B2434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ACDA856-ECDB-4406-9C4E-00D54B0981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58AEAE5F-E53F-4AFE-A11A-BD88C03840E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D6F86E6B-1D2A-4B48-91FA-D896350C90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344" y="1080469"/>
            <a:ext cx="8382000" cy="4598182"/>
          </a:xfrm>
        </p:spPr>
        <p:txBody>
          <a:bodyPr/>
          <a:lstStyle/>
          <a:p>
            <a:r>
              <a:rPr lang="en-GB" sz="4800" dirty="0" smtClean="0">
                <a:latin typeface="Candara" pitchFamily="34" charset="0"/>
              </a:rPr>
              <a:t>A Challenge!</a:t>
            </a:r>
            <a:r>
              <a:rPr lang="en-GB" sz="4800" dirty="0">
                <a:latin typeface="Candara" pitchFamily="34" charset="0"/>
              </a:rPr>
              <a:t/>
            </a:r>
            <a:br>
              <a:rPr lang="en-GB" sz="4800" dirty="0">
                <a:latin typeface="Candara" pitchFamily="34" charset="0"/>
              </a:rPr>
            </a:br>
            <a:r>
              <a:rPr lang="en-GB" sz="4800" dirty="0">
                <a:latin typeface="Candara" pitchFamily="34" charset="0"/>
              </a:rPr>
              <a:t/>
            </a:r>
            <a:br>
              <a:rPr lang="en-GB" sz="4800" dirty="0">
                <a:latin typeface="Candara" pitchFamily="34" charset="0"/>
              </a:rPr>
            </a:br>
            <a:r>
              <a:rPr lang="en-GB" sz="3200" dirty="0" smtClean="0">
                <a:solidFill>
                  <a:schemeClr val="tx1"/>
                </a:solidFill>
                <a:latin typeface="Candara" pitchFamily="34" charset="0"/>
              </a:rPr>
              <a:t>Task #1: </a:t>
            </a:r>
            <a:r>
              <a:rPr lang="en-GB" sz="3200" dirty="0">
                <a:solidFill>
                  <a:schemeClr val="tx1"/>
                </a:solidFill>
                <a:latin typeface="Candara" pitchFamily="34" charset="0"/>
              </a:rPr>
              <a:t>A Chemistry Elements Class Library</a:t>
            </a:r>
            <a:br>
              <a:rPr lang="en-GB" sz="3200" dirty="0">
                <a:solidFill>
                  <a:schemeClr val="tx1"/>
                </a:solidFill>
                <a:latin typeface="Candara" pitchFamily="34" charset="0"/>
              </a:rPr>
            </a:b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Task #2: </a:t>
            </a:r>
            <a:r>
              <a:rPr lang="en-GB" sz="3200" dirty="0" smtClean="0">
                <a:solidFill>
                  <a:schemeClr val="tx1"/>
                </a:solidFill>
                <a:latin typeface="Candara" pitchFamily="34" charset="0"/>
              </a:rPr>
              <a:t>A Biology Class Library</a:t>
            </a: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
            </a:r>
            <a:br>
              <a:rPr lang="en-GB" sz="3200" dirty="0">
                <a:solidFill>
                  <a:schemeClr val="tx1"/>
                </a:solidFill>
                <a:latin typeface="Candara" pitchFamily="34" charset="0"/>
              </a:rPr>
            </a:br>
            <a:r>
              <a:rPr lang="en-GB" sz="3200" dirty="0">
                <a:solidFill>
                  <a:schemeClr val="tx1"/>
                </a:solidFill>
                <a:latin typeface="Candara" pitchFamily="34" charset="0"/>
              </a:rPr>
              <a:t>Task #3: Repeat for all f</a:t>
            </a:r>
            <a:r>
              <a:rPr lang="en-GB" sz="3200" dirty="0" smtClean="0">
                <a:solidFill>
                  <a:schemeClr val="tx1"/>
                </a:solidFill>
                <a:latin typeface="Candara" pitchFamily="34" charset="0"/>
              </a:rPr>
              <a:t>ields of human knowledge and endeavour…</a:t>
            </a:r>
            <a:r>
              <a:rPr lang="en-GB" sz="5400" dirty="0">
                <a:latin typeface="Candara" pitchFamily="34" charset="0"/>
              </a:rPr>
              <a:t/>
            </a:r>
            <a:br>
              <a:rPr lang="en-GB" sz="5400" dirty="0">
                <a:latin typeface="Candara" pitchFamily="34" charset="0"/>
              </a:rPr>
            </a:br>
            <a:endParaRPr lang="en-GB" dirty="0">
              <a:latin typeface="Candara" pitchFamily="34" charset="0"/>
            </a:endParaRPr>
          </a:p>
        </p:txBody>
      </p:sp>
    </p:spTree>
    <p:extLst>
      <p:ext uri="{BB962C8B-B14F-4D97-AF65-F5344CB8AC3E}">
        <p14:creationId xmlns:p14="http://schemas.microsoft.com/office/powerpoint/2010/main" val="2988695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mtClean="0">
                <a:solidFill>
                  <a:schemeClr val="tx1"/>
                </a:solidFill>
              </a:rPr>
              <a:t>Language Integrated Web Data</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2916825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rPr>
              <a:t>World Bank Data</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3338441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553998"/>
          </a:xfrm>
        </p:spPr>
        <p:txBody>
          <a:bodyPr/>
          <a:lstStyle/>
          <a:p>
            <a:r>
              <a:rPr lang="en-GB" sz="4000" dirty="0" smtClean="0"/>
              <a:t>What </a:t>
            </a:r>
            <a:r>
              <a:rPr lang="en-GB" sz="4000" dirty="0" smtClean="0"/>
              <a:t>comes with</a:t>
            </a:r>
            <a:r>
              <a:rPr lang="en-GB" sz="4000" dirty="0" smtClean="0"/>
              <a:t> </a:t>
            </a:r>
            <a:r>
              <a:rPr lang="en-GB" sz="4000" dirty="0" smtClean="0"/>
              <a:t>F# 3.0?</a:t>
            </a:r>
            <a:endParaRPr lang="en-GB" sz="4000" dirty="0"/>
          </a:p>
        </p:txBody>
      </p:sp>
    </p:spTree>
    <p:extLst>
      <p:ext uri="{BB962C8B-B14F-4D97-AF65-F5344CB8AC3E}">
        <p14:creationId xmlns:p14="http://schemas.microsoft.com/office/powerpoint/2010/main" val="213479485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0"/>
            <a:ext cx="8363938" cy="553998"/>
          </a:xfrm>
        </p:spPr>
        <p:txBody>
          <a:bodyPr/>
          <a:lstStyle/>
          <a:p>
            <a:r>
              <a:rPr lang="en-GB" sz="4000" b="1" dirty="0" smtClean="0">
                <a:solidFill>
                  <a:schemeClr val="tx1"/>
                </a:solidFill>
              </a:rPr>
              <a:t>SQL</a:t>
            </a:r>
            <a:endParaRPr lang="en-GB" sz="4000" b="1" dirty="0">
              <a:solidFill>
                <a:schemeClr val="tx1"/>
              </a:solidFill>
            </a:endParaRPr>
          </a:p>
        </p:txBody>
      </p:sp>
      <p:sp>
        <p:nvSpPr>
          <p:cNvPr id="3" name="Text Placeholder 2"/>
          <p:cNvSpPr>
            <a:spLocks noGrp="1"/>
          </p:cNvSpPr>
          <p:nvPr>
            <p:ph type="body" sz="quarter" idx="10"/>
          </p:nvPr>
        </p:nvSpPr>
        <p:spPr/>
        <p:txBody>
          <a:bodyPr>
            <a:noAutofit/>
          </a:bodyPr>
          <a:lstStyle/>
          <a:p>
            <a:endParaRPr lang="nb-NO" sz="2000" b="1" dirty="0" smtClean="0">
              <a:solidFill>
                <a:schemeClr val="bg2"/>
              </a:solidFill>
              <a:latin typeface="Consolas"/>
            </a:endParaRPr>
          </a:p>
          <a:p>
            <a:endParaRPr lang="nb-NO" sz="2000" b="1" dirty="0" smtClean="0">
              <a:solidFill>
                <a:srgbClr val="0070C0"/>
              </a:solidFill>
              <a:latin typeface="Consolas"/>
            </a:endParaRPr>
          </a:p>
          <a:p>
            <a:r>
              <a:rPr lang="nb-NO" sz="2000" b="1" dirty="0" smtClean="0">
                <a:solidFill>
                  <a:srgbClr val="0070C0"/>
                </a:solidFill>
                <a:latin typeface="Consolas"/>
              </a:rPr>
              <a:t>type</a:t>
            </a:r>
            <a:r>
              <a:rPr lang="nb-NO" sz="2000" b="1" dirty="0" smtClean="0">
                <a:latin typeface="Consolas"/>
              </a:rPr>
              <a:t> </a:t>
            </a:r>
            <a:r>
              <a:rPr lang="nb-NO" sz="2000" b="1" dirty="0" smtClean="0">
                <a:latin typeface="Consolas"/>
              </a:rPr>
              <a:t>DB = </a:t>
            </a:r>
            <a:r>
              <a:rPr lang="nb-NO" sz="2000" b="1" dirty="0" smtClean="0">
                <a:latin typeface="Consolas"/>
              </a:rPr>
              <a:t>SqlDataConnection&lt;</a:t>
            </a:r>
            <a:r>
              <a:rPr lang="nb-NO" sz="2000" b="1" dirty="0">
                <a:solidFill>
                  <a:srgbClr val="00B050"/>
                </a:solidFill>
                <a:latin typeface="Consolas"/>
              </a:rPr>
              <a:t>"Server</a:t>
            </a:r>
            <a:r>
              <a:rPr lang="nb-NO" sz="2000" b="1" dirty="0" smtClean="0">
                <a:solidFill>
                  <a:srgbClr val="00B050"/>
                </a:solidFill>
                <a:latin typeface="Consolas"/>
              </a:rPr>
              <a:t>='.\\SQLEXPRESS'.."</a:t>
            </a:r>
            <a:r>
              <a:rPr lang="nb-NO" sz="2000" b="1" dirty="0" smtClean="0">
                <a:latin typeface="Consolas"/>
              </a:rPr>
              <a:t>&gt;</a:t>
            </a:r>
          </a:p>
          <a:p>
            <a:endParaRPr lang="nb-NO" sz="2000" b="1" dirty="0" smtClean="0">
              <a:latin typeface="Consolas"/>
            </a:endParaRPr>
          </a:p>
          <a:p>
            <a:r>
              <a:rPr lang="nb-NO" sz="2000" b="1" dirty="0" smtClean="0">
                <a:solidFill>
                  <a:srgbClr val="0070C0"/>
                </a:solidFill>
                <a:latin typeface="Consolas"/>
              </a:rPr>
              <a:t>let</a:t>
            </a:r>
            <a:r>
              <a:rPr lang="nb-NO" sz="2000" b="1" dirty="0" smtClean="0">
                <a:latin typeface="Consolas"/>
              </a:rPr>
              <a:t> db </a:t>
            </a:r>
            <a:r>
              <a:rPr lang="nb-NO" sz="2000" b="1" dirty="0">
                <a:latin typeface="Consolas"/>
              </a:rPr>
              <a:t>= </a:t>
            </a:r>
            <a:r>
              <a:rPr lang="nb-NO" sz="2000" b="1" dirty="0" smtClean="0">
                <a:latin typeface="Consolas"/>
              </a:rPr>
              <a:t>DB</a:t>
            </a:r>
            <a:r>
              <a:rPr lang="nb-NO" sz="2000" b="1" dirty="0" smtClean="0">
                <a:latin typeface="Consolas"/>
              </a:rPr>
              <a:t>.GetDataContext</a:t>
            </a:r>
            <a:r>
              <a:rPr lang="nb-NO" sz="2000" b="1" dirty="0" smtClean="0">
                <a:latin typeface="Consolas"/>
              </a:rPr>
              <a:t>()</a:t>
            </a:r>
          </a:p>
          <a:p>
            <a:endParaRPr lang="nb-NO" sz="2000" b="1" dirty="0">
              <a:latin typeface="Consolas"/>
            </a:endParaRPr>
          </a:p>
          <a:p>
            <a:r>
              <a:rPr lang="nb-NO" sz="2000" b="1" dirty="0" smtClean="0">
                <a:latin typeface="Consolas"/>
              </a:rPr>
              <a:t>db.Customers</a:t>
            </a:r>
            <a:endParaRPr lang="nb-NO" sz="2000" b="1" dirty="0">
              <a:latin typeface="Consolas"/>
            </a:endParaRPr>
          </a:p>
          <a:p>
            <a:endParaRPr lang="nb-NO" sz="2000" b="1" dirty="0" smtClean="0">
              <a:latin typeface="Consolas"/>
            </a:endParaRPr>
          </a:p>
        </p:txBody>
      </p:sp>
      <p:sp>
        <p:nvSpPr>
          <p:cNvPr id="4" name="Rectangular Callout 3"/>
          <p:cNvSpPr/>
          <p:nvPr/>
        </p:nvSpPr>
        <p:spPr bwMode="auto">
          <a:xfrm>
            <a:off x="5012321" y="4379284"/>
            <a:ext cx="2198250" cy="1402772"/>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rPr>
              <a:t>Fluent, Typed Access To SQL</a:t>
            </a:r>
          </a:p>
        </p:txBody>
      </p:sp>
    </p:spTree>
    <p:extLst>
      <p:ext uri="{BB962C8B-B14F-4D97-AF65-F5344CB8AC3E}">
        <p14:creationId xmlns:p14="http://schemas.microsoft.com/office/powerpoint/2010/main" val="161812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4000" b="1" dirty="0" err="1" smtClean="0">
                <a:solidFill>
                  <a:schemeClr val="tx1"/>
                </a:solidFill>
              </a:rPr>
              <a:t>OData</a:t>
            </a:r>
            <a:endParaRPr lang="en-GB" sz="4000" b="1" dirty="0">
              <a:solidFill>
                <a:schemeClr val="tx1"/>
              </a:solidFill>
            </a:endParaRPr>
          </a:p>
        </p:txBody>
      </p:sp>
      <p:sp>
        <p:nvSpPr>
          <p:cNvPr id="3" name="Text Placeholder 2"/>
          <p:cNvSpPr>
            <a:spLocks noGrp="1"/>
          </p:cNvSpPr>
          <p:nvPr>
            <p:ph type="body" sz="quarter" idx="10"/>
          </p:nvPr>
        </p:nvSpPr>
        <p:spPr/>
        <p:txBody>
          <a:bodyPr>
            <a:noAutofit/>
          </a:bodyPr>
          <a:lstStyle/>
          <a:p>
            <a:endParaRPr lang="nb-NO" sz="2000" b="1" dirty="0" smtClean="0">
              <a:solidFill>
                <a:schemeClr val="bg2"/>
              </a:solidFill>
              <a:latin typeface="Consolas"/>
            </a:endParaRPr>
          </a:p>
          <a:p>
            <a:endParaRPr lang="nb-NO" sz="2000" b="1" dirty="0" smtClean="0">
              <a:solidFill>
                <a:srgbClr val="0070C0"/>
              </a:solidFill>
              <a:latin typeface="Consolas"/>
            </a:endParaRPr>
          </a:p>
          <a:p>
            <a:r>
              <a:rPr lang="nb-NO" sz="2000" b="1" dirty="0" smtClean="0">
                <a:solidFill>
                  <a:srgbClr val="0070C0"/>
                </a:solidFill>
                <a:latin typeface="Consolas"/>
              </a:rPr>
              <a:t>type</a:t>
            </a:r>
            <a:r>
              <a:rPr lang="nb-NO" sz="2000" b="1" dirty="0" smtClean="0">
                <a:latin typeface="Consolas"/>
              </a:rPr>
              <a:t> Netflix = ODataService&lt;</a:t>
            </a:r>
            <a:r>
              <a:rPr lang="nb-NO" sz="2000" b="1" dirty="0" smtClean="0">
                <a:solidFill>
                  <a:srgbClr val="00B050"/>
                </a:solidFill>
                <a:latin typeface="Consolas"/>
              </a:rPr>
              <a:t>"http://odata.netflix.com"</a:t>
            </a:r>
            <a:r>
              <a:rPr lang="nb-NO" sz="2000" b="1" dirty="0" smtClean="0">
                <a:latin typeface="Consolas"/>
              </a:rPr>
              <a:t>&gt;</a:t>
            </a:r>
          </a:p>
          <a:p>
            <a:endParaRPr lang="nb-NO" sz="2000" b="1" dirty="0">
              <a:latin typeface="Consolas"/>
            </a:endParaRPr>
          </a:p>
          <a:p>
            <a:r>
              <a:rPr lang="nb-NO" sz="2000" b="1" dirty="0">
                <a:solidFill>
                  <a:srgbClr val="0070C0"/>
                </a:solidFill>
                <a:latin typeface="Consolas"/>
              </a:rPr>
              <a:t>let</a:t>
            </a:r>
            <a:r>
              <a:rPr lang="nb-NO" sz="2000" b="1" dirty="0">
                <a:latin typeface="Consolas"/>
              </a:rPr>
              <a:t> </a:t>
            </a:r>
            <a:r>
              <a:rPr lang="nb-NO" sz="2000" b="1" dirty="0" smtClean="0">
                <a:latin typeface="Consolas"/>
              </a:rPr>
              <a:t>service = Netflix.GetDataContext</a:t>
            </a:r>
            <a:r>
              <a:rPr lang="nb-NO" sz="2000" b="1" dirty="0">
                <a:latin typeface="Consolas"/>
              </a:rPr>
              <a:t>()</a:t>
            </a:r>
          </a:p>
          <a:p>
            <a:endParaRPr lang="nb-NO" sz="2000" b="1" dirty="0">
              <a:latin typeface="Consolas"/>
            </a:endParaRPr>
          </a:p>
          <a:p>
            <a:r>
              <a:rPr lang="nb-NO" sz="2000" b="1" dirty="0" smtClean="0">
                <a:latin typeface="Consolas"/>
              </a:rPr>
              <a:t>service.Titles</a:t>
            </a:r>
            <a:endParaRPr lang="nb-NO" sz="2000" b="1" dirty="0">
              <a:latin typeface="Consolas"/>
            </a:endParaRPr>
          </a:p>
          <a:p>
            <a:endParaRPr lang="nb-NO" sz="2000" b="1" dirty="0" smtClean="0">
              <a:latin typeface="Consolas"/>
            </a:endParaRPr>
          </a:p>
        </p:txBody>
      </p:sp>
      <p:sp>
        <p:nvSpPr>
          <p:cNvPr id="4" name="Rectangular Callout 3"/>
          <p:cNvSpPr/>
          <p:nvPr/>
        </p:nvSpPr>
        <p:spPr bwMode="auto">
          <a:xfrm>
            <a:off x="5012321" y="4379284"/>
            <a:ext cx="2198250" cy="1402772"/>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rPr>
              <a:t>Fluent, Typed Access To </a:t>
            </a:r>
            <a:r>
              <a:rPr lang="en-GB" sz="2400" b="1" dirty="0" err="1" smtClean="0">
                <a:gradFill>
                  <a:gsLst>
                    <a:gs pos="0">
                      <a:srgbClr val="FFFFFF"/>
                    </a:gs>
                    <a:gs pos="100000">
                      <a:srgbClr val="FFFFFF"/>
                    </a:gs>
                  </a:gsLst>
                  <a:lin ang="5400000" scaled="0"/>
                </a:gradFill>
              </a:rPr>
              <a:t>OData</a:t>
            </a:r>
            <a:endParaRPr lang="en-GB"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3125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4000" b="1" dirty="0" smtClean="0">
                <a:solidFill>
                  <a:schemeClr val="tx1"/>
                </a:solidFill>
              </a:rPr>
              <a:t>Web Services</a:t>
            </a:r>
            <a:endParaRPr lang="en-GB" sz="4000" b="1" dirty="0">
              <a:solidFill>
                <a:schemeClr val="tx1"/>
              </a:solidFill>
            </a:endParaRPr>
          </a:p>
        </p:txBody>
      </p:sp>
      <p:sp>
        <p:nvSpPr>
          <p:cNvPr id="3" name="Text Placeholder 2"/>
          <p:cNvSpPr>
            <a:spLocks noGrp="1"/>
          </p:cNvSpPr>
          <p:nvPr>
            <p:ph type="body" sz="quarter" idx="10"/>
          </p:nvPr>
        </p:nvSpPr>
        <p:spPr>
          <a:xfrm>
            <a:off x="646175" y="1304548"/>
            <a:ext cx="9542853" cy="1434239"/>
          </a:xfrm>
        </p:spPr>
        <p:txBody>
          <a:bodyPr>
            <a:noAutofit/>
          </a:bodyPr>
          <a:lstStyle/>
          <a:p>
            <a:endParaRPr lang="nb-NO" sz="2000" b="1" dirty="0">
              <a:solidFill>
                <a:schemeClr val="bg2"/>
              </a:solidFill>
              <a:latin typeface="Consolas"/>
            </a:endParaRPr>
          </a:p>
          <a:p>
            <a:endParaRPr lang="nb-NO" sz="2000" b="1" dirty="0">
              <a:solidFill>
                <a:srgbClr val="0070C0"/>
              </a:solidFill>
              <a:latin typeface="Consolas"/>
            </a:endParaRPr>
          </a:p>
          <a:p>
            <a:r>
              <a:rPr lang="nb-NO" sz="2000" b="1" dirty="0" smtClean="0">
                <a:solidFill>
                  <a:srgbClr val="0070C0"/>
                </a:solidFill>
                <a:latin typeface="Consolas"/>
              </a:rPr>
              <a:t>type</a:t>
            </a:r>
            <a:r>
              <a:rPr lang="nb-NO" sz="2000" b="1" dirty="0" smtClean="0">
                <a:latin typeface="Consolas"/>
              </a:rPr>
              <a:t> </a:t>
            </a:r>
            <a:r>
              <a:rPr lang="nb-NO" sz="2000" b="1" dirty="0" smtClean="0">
                <a:latin typeface="Consolas"/>
              </a:rPr>
              <a:t>Svc</a:t>
            </a:r>
            <a:r>
              <a:rPr lang="nb-NO" sz="2000" b="1" dirty="0" smtClean="0">
                <a:latin typeface="Consolas"/>
              </a:rPr>
              <a:t> </a:t>
            </a:r>
            <a:r>
              <a:rPr lang="nb-NO" sz="2000" b="1" dirty="0">
                <a:latin typeface="Consolas"/>
              </a:rPr>
              <a:t>= </a:t>
            </a:r>
            <a:r>
              <a:rPr lang="nb-NO" sz="2000" b="1" dirty="0" smtClean="0">
                <a:latin typeface="Consolas"/>
              </a:rPr>
              <a:t>WsdlService</a:t>
            </a:r>
            <a:r>
              <a:rPr lang="nb-NO" sz="2000" b="1" dirty="0">
                <a:latin typeface="Consolas"/>
              </a:rPr>
              <a:t>&lt;</a:t>
            </a:r>
            <a:r>
              <a:rPr lang="nb-NO" sz="2000" b="1" dirty="0">
                <a:solidFill>
                  <a:srgbClr val="00B050"/>
                </a:solidFill>
                <a:latin typeface="Consolas"/>
              </a:rPr>
              <a:t>"</a:t>
            </a:r>
            <a:r>
              <a:rPr lang="nb-NO" sz="1600" b="1" dirty="0">
                <a:solidFill>
                  <a:srgbClr val="00B050"/>
                </a:solidFill>
                <a:latin typeface="Consolas"/>
              </a:rPr>
              <a:t>http://www.xignite.com/xFutures.asmx?WSDL</a:t>
            </a:r>
            <a:r>
              <a:rPr lang="nb-NO" sz="2000" b="1" dirty="0">
                <a:solidFill>
                  <a:srgbClr val="00B050"/>
                </a:solidFill>
                <a:latin typeface="Consolas"/>
              </a:rPr>
              <a:t>"</a:t>
            </a:r>
            <a:r>
              <a:rPr lang="nb-NO" sz="2000" b="1" dirty="0">
                <a:latin typeface="Consolas"/>
              </a:rPr>
              <a:t>&gt;</a:t>
            </a:r>
          </a:p>
          <a:p>
            <a:endParaRPr lang="nb-NO" sz="2000" b="1" dirty="0">
              <a:latin typeface="Consolas"/>
            </a:endParaRPr>
          </a:p>
          <a:p>
            <a:r>
              <a:rPr lang="nb-NO" sz="2000" b="1" dirty="0">
                <a:solidFill>
                  <a:srgbClr val="0070C0"/>
                </a:solidFill>
                <a:latin typeface="Consolas"/>
              </a:rPr>
              <a:t>let</a:t>
            </a:r>
            <a:r>
              <a:rPr lang="nb-NO" sz="2000" b="1" dirty="0">
                <a:latin typeface="Consolas"/>
              </a:rPr>
              <a:t> </a:t>
            </a:r>
            <a:r>
              <a:rPr lang="nb-NO" sz="2000" b="1" dirty="0" smtClean="0">
                <a:latin typeface="Consolas"/>
              </a:rPr>
              <a:t>financials </a:t>
            </a:r>
            <a:r>
              <a:rPr lang="nb-NO" sz="2000" b="1" dirty="0">
                <a:latin typeface="Consolas"/>
              </a:rPr>
              <a:t>= </a:t>
            </a:r>
            <a:r>
              <a:rPr lang="nb-NO" sz="2000" b="1" dirty="0" smtClean="0">
                <a:latin typeface="Consolas"/>
              </a:rPr>
              <a:t>Svc</a:t>
            </a:r>
            <a:r>
              <a:rPr lang="nb-NO" sz="2000" b="1" dirty="0" smtClean="0">
                <a:latin typeface="Consolas"/>
              </a:rPr>
              <a:t>.GetServiceContext</a:t>
            </a:r>
            <a:r>
              <a:rPr lang="nb-NO" sz="2000" b="1" dirty="0">
                <a:latin typeface="Consolas"/>
              </a:rPr>
              <a:t>()</a:t>
            </a:r>
          </a:p>
          <a:p>
            <a:endParaRPr lang="nb-NO" sz="2000" b="1" dirty="0">
              <a:latin typeface="Consolas"/>
            </a:endParaRPr>
          </a:p>
          <a:p>
            <a:r>
              <a:rPr lang="nb-NO" sz="2000" b="1" dirty="0" smtClean="0">
                <a:latin typeface="Consolas"/>
              </a:rPr>
              <a:t>financials.GetQuotes "IBM"</a:t>
            </a:r>
            <a:endParaRPr lang="nb-NO" sz="2000" b="1" dirty="0">
              <a:latin typeface="Consolas"/>
            </a:endParaRPr>
          </a:p>
        </p:txBody>
      </p:sp>
      <p:sp>
        <p:nvSpPr>
          <p:cNvPr id="4" name="Rectangular Callout 3"/>
          <p:cNvSpPr/>
          <p:nvPr/>
        </p:nvSpPr>
        <p:spPr bwMode="auto">
          <a:xfrm>
            <a:off x="5012321" y="4379284"/>
            <a:ext cx="2198250" cy="1402772"/>
          </a:xfrm>
          <a:prstGeom prst="wedgeRectCallout">
            <a:avLst>
              <a:gd name="adj1" fmla="val -74995"/>
              <a:gd name="adj2" fmla="val -6201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rPr>
              <a:t>Fluent, Typed Access To WSDL</a:t>
            </a:r>
          </a:p>
        </p:txBody>
      </p:sp>
    </p:spTree>
    <p:extLst>
      <p:ext uri="{BB962C8B-B14F-4D97-AF65-F5344CB8AC3E}">
        <p14:creationId xmlns:p14="http://schemas.microsoft.com/office/powerpoint/2010/main" val="1767379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a:xfrm>
            <a:off x="646176" y="1304545"/>
            <a:ext cx="8086952" cy="2084994"/>
          </a:xfrm>
        </p:spPr>
        <p:txBody>
          <a:bodyPr/>
          <a:lstStyle/>
          <a:p>
            <a:endParaRPr lang="en-GB" dirty="0" smtClean="0">
              <a:latin typeface="Consolas"/>
            </a:endParaRP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select</a:t>
            </a:r>
            <a:r>
              <a:rPr lang="en-GB" dirty="0" smtClean="0">
                <a:solidFill>
                  <a:prstClr val="black"/>
                </a:solidFill>
                <a:latin typeface="Consolas"/>
              </a:rPr>
              <a:t>  t }    </a:t>
            </a:r>
          </a:p>
          <a:p>
            <a:endParaRPr lang="en-GB" sz="1800" dirty="0"/>
          </a:p>
        </p:txBody>
      </p:sp>
    </p:spTree>
    <p:extLst>
      <p:ext uri="{BB962C8B-B14F-4D97-AF65-F5344CB8AC3E}">
        <p14:creationId xmlns:p14="http://schemas.microsoft.com/office/powerpoint/2010/main" val="334429682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a:xfrm>
            <a:off x="646176" y="1304545"/>
            <a:ext cx="8086952" cy="2454326"/>
          </a:xfrm>
        </p:spPr>
        <p:txBody>
          <a:bodyPr/>
          <a:lstStyle/>
          <a:p>
            <a:r>
              <a:rPr lang="en-GB" dirty="0" smtClean="0">
                <a:latin typeface="Consolas"/>
              </a:rPr>
              <a:t> </a:t>
            </a: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a:t>
            </a:r>
          </a:p>
          <a:p>
            <a:r>
              <a:rPr lang="en-GB" dirty="0" smtClean="0">
                <a:solidFill>
                  <a:srgbClr val="0000FF"/>
                </a:solidFill>
                <a:latin typeface="Consolas"/>
              </a:rPr>
              <a:t>             </a:t>
            </a:r>
            <a:r>
              <a:rPr lang="en-GB" dirty="0" err="1" smtClean="0">
                <a:solidFill>
                  <a:srgbClr val="0000FF"/>
                </a:solidFill>
                <a:latin typeface="Consolas"/>
              </a:rPr>
              <a:t>sortBy</a:t>
            </a:r>
            <a:r>
              <a:rPr lang="en-GB" dirty="0" smtClean="0">
                <a:solidFill>
                  <a:prstClr val="black"/>
                </a:solidFill>
                <a:latin typeface="Consolas"/>
              </a:rPr>
              <a:t> </a:t>
            </a:r>
            <a:r>
              <a:rPr lang="en-GB" dirty="0" err="1" smtClean="0">
                <a:solidFill>
                  <a:prstClr val="black"/>
                </a:solidFill>
                <a:latin typeface="Consolas"/>
              </a:rPr>
              <a:t>t.Name</a:t>
            </a:r>
            <a:endParaRPr lang="en-GB" dirty="0" smtClean="0">
              <a:solidFill>
                <a:prstClr val="black"/>
              </a:solidFill>
              <a:latin typeface="Consolas"/>
            </a:endParaRPr>
          </a:p>
          <a:p>
            <a:r>
              <a:rPr lang="en-GB" dirty="0" smtClean="0">
                <a:solidFill>
                  <a:prstClr val="black"/>
                </a:solidFill>
                <a:latin typeface="Consolas"/>
              </a:rPr>
              <a:t>             </a:t>
            </a:r>
            <a:r>
              <a:rPr lang="en-GB" dirty="0">
                <a:solidFill>
                  <a:srgbClr val="0000FF"/>
                </a:solidFill>
                <a:latin typeface="Consolas"/>
              </a:rPr>
              <a:t>select</a:t>
            </a:r>
            <a:r>
              <a:rPr lang="en-GB" dirty="0">
                <a:solidFill>
                  <a:prstClr val="black"/>
                </a:solidFill>
                <a:latin typeface="Consolas"/>
              </a:rPr>
              <a:t>  t  </a:t>
            </a:r>
            <a:r>
              <a:rPr lang="en-GB" dirty="0" smtClean="0">
                <a:solidFill>
                  <a:prstClr val="black"/>
                </a:solidFill>
                <a:latin typeface="Consolas"/>
              </a:rPr>
              <a:t>}  </a:t>
            </a:r>
          </a:p>
          <a:p>
            <a:endParaRPr lang="en-GB" sz="1800" dirty="0"/>
          </a:p>
        </p:txBody>
      </p:sp>
    </p:spTree>
    <p:extLst>
      <p:ext uri="{BB962C8B-B14F-4D97-AF65-F5344CB8AC3E}">
        <p14:creationId xmlns:p14="http://schemas.microsoft.com/office/powerpoint/2010/main" val="217957051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F# 3.0: Queries</a:t>
            </a:r>
            <a:endParaRPr lang="en-GB" dirty="0"/>
          </a:p>
        </p:txBody>
      </p:sp>
      <p:sp>
        <p:nvSpPr>
          <p:cNvPr id="3" name="Text Placeholder 2"/>
          <p:cNvSpPr>
            <a:spLocks noGrp="1"/>
          </p:cNvSpPr>
          <p:nvPr>
            <p:ph type="body" sz="quarter" idx="10"/>
          </p:nvPr>
        </p:nvSpPr>
        <p:spPr/>
        <p:txBody>
          <a:bodyPr/>
          <a:lstStyle/>
          <a:p>
            <a:r>
              <a:rPr lang="en-GB" dirty="0" smtClean="0">
                <a:latin typeface="Consolas"/>
              </a:rPr>
              <a:t> </a:t>
            </a:r>
          </a:p>
          <a:p>
            <a:r>
              <a:rPr lang="en-GB" dirty="0" smtClean="0">
                <a:solidFill>
                  <a:srgbClr val="0000FF"/>
                </a:solidFill>
                <a:latin typeface="Consolas"/>
              </a:rPr>
              <a:t>let</a:t>
            </a:r>
            <a:r>
              <a:rPr lang="en-GB" dirty="0" smtClean="0">
                <a:solidFill>
                  <a:prstClr val="black"/>
                </a:solidFill>
                <a:latin typeface="Consolas"/>
              </a:rPr>
              <a:t> </a:t>
            </a:r>
            <a:r>
              <a:rPr lang="en-GB" dirty="0" err="1" smtClean="0">
                <a:solidFill>
                  <a:prstClr val="black"/>
                </a:solidFill>
                <a:latin typeface="Consolas"/>
              </a:rPr>
              <a:t>avatarTitles</a:t>
            </a:r>
            <a:r>
              <a:rPr lang="en-GB" dirty="0" smtClean="0">
                <a:solidFill>
                  <a:prstClr val="black"/>
                </a:solidFill>
                <a:latin typeface="Consolas"/>
              </a:rPr>
              <a:t> = </a:t>
            </a:r>
          </a:p>
          <a:p>
            <a:r>
              <a:rPr lang="en-US" dirty="0" smtClean="0">
                <a:solidFill>
                  <a:prstClr val="black"/>
                </a:solidFill>
                <a:latin typeface="Consolas"/>
              </a:rPr>
              <a:t>     query { </a:t>
            </a:r>
            <a:r>
              <a:rPr lang="en-US" dirty="0" smtClean="0">
                <a:solidFill>
                  <a:srgbClr val="0000FF"/>
                </a:solidFill>
                <a:latin typeface="Consolas"/>
              </a:rPr>
              <a:t>for</a:t>
            </a:r>
            <a:r>
              <a:rPr lang="en-US" dirty="0" smtClean="0">
                <a:solidFill>
                  <a:prstClr val="black"/>
                </a:solidFill>
                <a:latin typeface="Consolas"/>
              </a:rPr>
              <a:t> t </a:t>
            </a:r>
            <a:r>
              <a:rPr lang="en-US" dirty="0" smtClean="0">
                <a:solidFill>
                  <a:srgbClr val="0000FF"/>
                </a:solidFill>
                <a:latin typeface="Consolas"/>
              </a:rPr>
              <a:t>in</a:t>
            </a:r>
            <a:r>
              <a:rPr lang="en-US" dirty="0" smtClean="0">
                <a:solidFill>
                  <a:prstClr val="black"/>
                </a:solidFill>
                <a:latin typeface="Consolas"/>
              </a:rPr>
              <a:t> </a:t>
            </a:r>
            <a:r>
              <a:rPr lang="en-US" dirty="0" err="1" smtClean="0">
                <a:solidFill>
                  <a:prstClr val="black"/>
                </a:solidFill>
                <a:latin typeface="Consolas"/>
              </a:rPr>
              <a:t>netflix.Titles</a:t>
            </a:r>
            <a:r>
              <a:rPr lang="en-US" dirty="0" smtClean="0">
                <a:solidFill>
                  <a:prstClr val="black"/>
                </a:solidFill>
                <a:latin typeface="Consolas"/>
              </a:rPr>
              <a:t> </a:t>
            </a:r>
            <a:r>
              <a:rPr lang="en-US" dirty="0" smtClean="0">
                <a:solidFill>
                  <a:srgbClr val="0000FF"/>
                </a:solidFill>
                <a:latin typeface="Consolas"/>
              </a:rPr>
              <a:t>do</a:t>
            </a:r>
            <a:r>
              <a:rPr lang="en-US" dirty="0" smtClean="0">
                <a:solidFill>
                  <a:prstClr val="black"/>
                </a:solidFill>
                <a:latin typeface="Consolas"/>
              </a:rPr>
              <a:t> </a:t>
            </a:r>
          </a:p>
          <a:p>
            <a:r>
              <a:rPr lang="en-GB" dirty="0" smtClean="0">
                <a:solidFill>
                  <a:prstClr val="black"/>
                </a:solidFill>
                <a:latin typeface="Consolas"/>
              </a:rPr>
              <a:t>             </a:t>
            </a:r>
            <a:r>
              <a:rPr lang="en-GB" dirty="0" smtClean="0">
                <a:solidFill>
                  <a:srgbClr val="0000FF"/>
                </a:solidFill>
                <a:latin typeface="Consolas"/>
              </a:rPr>
              <a:t>where</a:t>
            </a:r>
            <a:r>
              <a:rPr lang="en-GB" dirty="0" smtClean="0">
                <a:solidFill>
                  <a:prstClr val="black"/>
                </a:solidFill>
                <a:latin typeface="Consolas"/>
              </a:rPr>
              <a:t>  (</a:t>
            </a:r>
            <a:r>
              <a:rPr lang="en-GB" dirty="0" err="1" smtClean="0">
                <a:solidFill>
                  <a:prstClr val="black"/>
                </a:solidFill>
                <a:latin typeface="Consolas"/>
              </a:rPr>
              <a:t>t.Name.Contains</a:t>
            </a:r>
            <a:r>
              <a:rPr lang="en-GB" dirty="0" smtClean="0">
                <a:solidFill>
                  <a:prstClr val="black"/>
                </a:solidFill>
                <a:latin typeface="Consolas"/>
              </a:rPr>
              <a:t> </a:t>
            </a:r>
            <a:r>
              <a:rPr lang="en-GB" dirty="0" smtClean="0">
                <a:solidFill>
                  <a:srgbClr val="800000"/>
                </a:solidFill>
                <a:latin typeface="Consolas"/>
              </a:rPr>
              <a:t>"Avatar"</a:t>
            </a:r>
            <a:r>
              <a:rPr lang="en-GB" dirty="0" smtClean="0">
                <a:solidFill>
                  <a:prstClr val="black"/>
                </a:solidFill>
                <a:latin typeface="Consolas"/>
              </a:rPr>
              <a:t>)</a:t>
            </a:r>
          </a:p>
          <a:p>
            <a:r>
              <a:rPr lang="en-GB" dirty="0" smtClean="0">
                <a:solidFill>
                  <a:prstClr val="black"/>
                </a:solidFill>
                <a:latin typeface="Consolas"/>
              </a:rPr>
              <a:t>             </a:t>
            </a:r>
            <a:r>
              <a:rPr lang="en-GB" dirty="0" err="1" smtClean="0">
                <a:solidFill>
                  <a:srgbClr val="0000FF"/>
                </a:solidFill>
                <a:latin typeface="Consolas"/>
              </a:rPr>
              <a:t>sortBy</a:t>
            </a:r>
            <a:r>
              <a:rPr lang="en-GB" dirty="0" smtClean="0">
                <a:solidFill>
                  <a:prstClr val="black"/>
                </a:solidFill>
                <a:latin typeface="Consolas"/>
              </a:rPr>
              <a:t> </a:t>
            </a:r>
            <a:r>
              <a:rPr lang="en-GB" dirty="0" err="1" smtClean="0">
                <a:solidFill>
                  <a:prstClr val="black"/>
                </a:solidFill>
                <a:latin typeface="Consolas"/>
              </a:rPr>
              <a:t>t.Name</a:t>
            </a:r>
            <a:endParaRPr lang="en-GB" dirty="0" smtClean="0">
              <a:solidFill>
                <a:prstClr val="black"/>
              </a:solidFill>
              <a:latin typeface="Consolas"/>
            </a:endParaRPr>
          </a:p>
          <a:p>
            <a:r>
              <a:rPr lang="en-GB" dirty="0" smtClean="0">
                <a:solidFill>
                  <a:prstClr val="black"/>
                </a:solidFill>
                <a:latin typeface="Consolas"/>
              </a:rPr>
              <a:t>             </a:t>
            </a:r>
            <a:r>
              <a:rPr lang="en-GB" dirty="0">
                <a:solidFill>
                  <a:srgbClr val="0000FF"/>
                </a:solidFill>
                <a:latin typeface="Consolas"/>
              </a:rPr>
              <a:t>select</a:t>
            </a:r>
            <a:r>
              <a:rPr lang="en-GB" dirty="0">
                <a:solidFill>
                  <a:prstClr val="black"/>
                </a:solidFill>
                <a:latin typeface="Consolas"/>
              </a:rPr>
              <a:t>  </a:t>
            </a:r>
            <a:r>
              <a:rPr lang="en-GB" dirty="0" smtClean="0">
                <a:solidFill>
                  <a:prstClr val="black"/>
                </a:solidFill>
                <a:latin typeface="Consolas"/>
              </a:rPr>
              <a:t>t</a:t>
            </a:r>
          </a:p>
          <a:p>
            <a:r>
              <a:rPr lang="en-GB" dirty="0" smtClean="0">
                <a:solidFill>
                  <a:prstClr val="black"/>
                </a:solidFill>
                <a:latin typeface="Consolas"/>
              </a:rPr>
              <a:t>             </a:t>
            </a:r>
            <a:r>
              <a:rPr lang="en-GB" dirty="0" smtClean="0">
                <a:solidFill>
                  <a:srgbClr val="0000FF"/>
                </a:solidFill>
                <a:latin typeface="Consolas"/>
              </a:rPr>
              <a:t>take</a:t>
            </a:r>
            <a:r>
              <a:rPr lang="en-GB" dirty="0" smtClean="0">
                <a:solidFill>
                  <a:prstClr val="black"/>
                </a:solidFill>
                <a:latin typeface="Consolas"/>
              </a:rPr>
              <a:t> 100 }  </a:t>
            </a:r>
          </a:p>
          <a:p>
            <a:endParaRPr lang="en-GB" sz="1800" dirty="0"/>
          </a:p>
        </p:txBody>
      </p:sp>
    </p:spTree>
    <p:extLst>
      <p:ext uri="{BB962C8B-B14F-4D97-AF65-F5344CB8AC3E}">
        <p14:creationId xmlns:p14="http://schemas.microsoft.com/office/powerpoint/2010/main" val="15705681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 quick retrospective</a:t>
            </a:r>
            <a:endParaRPr lang="en-GB"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4098309413"/>
              </p:ext>
            </p:extLst>
          </p:nvPr>
        </p:nvGraphicFramePr>
        <p:xfrm>
          <a:off x="381000" y="1412874"/>
          <a:ext cx="8382000" cy="45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35361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137" y="1062681"/>
            <a:ext cx="8382000" cy="5484578"/>
          </a:xfrm>
        </p:spPr>
        <p:txBody>
          <a:bodyPr/>
          <a:lstStyle/>
          <a:p>
            <a:pPr algn="ctr"/>
            <a:r>
              <a:rPr lang="en-GB" b="1" dirty="0" smtClean="0">
                <a:latin typeface="Candara" pitchFamily="34" charset="0"/>
              </a:rPr>
              <a:t>A Type Provider is….</a:t>
            </a:r>
            <a:br>
              <a:rPr lang="en-GB" b="1" dirty="0" smtClean="0">
                <a:latin typeface="Candara" pitchFamily="34" charset="0"/>
              </a:rPr>
            </a:br>
            <a:r>
              <a:rPr lang="en-GB" b="1" dirty="0">
                <a:latin typeface="Candara" pitchFamily="34" charset="0"/>
              </a:rPr>
              <a:t/>
            </a:r>
            <a:br>
              <a:rPr lang="en-GB" b="1" dirty="0">
                <a:latin typeface="Candara" pitchFamily="34" charset="0"/>
              </a:rPr>
            </a:br>
            <a:r>
              <a:rPr lang="en-GB" sz="2800" dirty="0" smtClean="0">
                <a:latin typeface="Candara" pitchFamily="34" charset="0"/>
              </a:rPr>
              <a:t>“Just like a library”</a:t>
            </a:r>
            <a:br>
              <a:rPr lang="en-GB" sz="2800" dirty="0" smtClean="0">
                <a:latin typeface="Candara" pitchFamily="34" charset="0"/>
              </a:rPr>
            </a:br>
            <a:r>
              <a:rPr lang="en-GB" sz="2800" dirty="0" smtClean="0">
                <a:latin typeface="Candara" pitchFamily="34" charset="0"/>
              </a:rPr>
              <a:t/>
            </a:r>
            <a:br>
              <a:rPr lang="en-GB" sz="2800" dirty="0" smtClean="0">
                <a:latin typeface="Candara" pitchFamily="34" charset="0"/>
              </a:rPr>
            </a:br>
            <a:r>
              <a:rPr lang="en-GB" sz="3600" dirty="0" smtClean="0">
                <a:latin typeface="Candara" pitchFamily="34" charset="0"/>
              </a:rPr>
              <a:t>“</a:t>
            </a:r>
            <a:r>
              <a:rPr lang="en-GB" sz="2800" dirty="0" smtClean="0">
                <a:latin typeface="Candara" pitchFamily="34" charset="0"/>
              </a:rPr>
              <a:t>A design-time component that computes a space of types and methods…”</a:t>
            </a:r>
            <a:br>
              <a:rPr lang="en-GB" sz="2800" dirty="0" smtClean="0">
                <a:latin typeface="Candara" pitchFamily="34" charset="0"/>
              </a:rPr>
            </a:br>
            <a:r>
              <a:rPr lang="en-GB" sz="2800" dirty="0">
                <a:latin typeface="Candara" pitchFamily="34" charset="0"/>
              </a:rPr>
              <a:t/>
            </a:r>
            <a:br>
              <a:rPr lang="en-GB" sz="2800" dirty="0">
                <a:latin typeface="Candara" pitchFamily="34" charset="0"/>
              </a:rPr>
            </a:br>
            <a:r>
              <a:rPr lang="en-GB" sz="2800" dirty="0" smtClean="0">
                <a:latin typeface="Candara" pitchFamily="34" charset="0"/>
              </a:rPr>
              <a:t>“An adaptor between data/services and the .NET type system…”</a:t>
            </a:r>
            <a:br>
              <a:rPr lang="en-GB" sz="2800" dirty="0" smtClean="0">
                <a:latin typeface="Candara" pitchFamily="34" charset="0"/>
              </a:rPr>
            </a:br>
            <a:r>
              <a:rPr lang="en-GB" sz="2800" dirty="0">
                <a:latin typeface="Candara" pitchFamily="34" charset="0"/>
              </a:rPr>
              <a:t/>
            </a:r>
            <a:br>
              <a:rPr lang="en-GB" sz="2800" dirty="0">
                <a:latin typeface="Candara" pitchFamily="34" charset="0"/>
              </a:rPr>
            </a:br>
            <a:r>
              <a:rPr lang="en-GB" sz="2800" dirty="0" smtClean="0">
                <a:latin typeface="Candara" pitchFamily="34" charset="0"/>
              </a:rPr>
              <a:t>“Staged, </a:t>
            </a:r>
            <a:r>
              <a:rPr lang="en-GB" sz="2800" dirty="0" smtClean="0">
                <a:latin typeface="Candara" pitchFamily="34" charset="0"/>
              </a:rPr>
              <a:t>on-demand, erased </a:t>
            </a:r>
            <a:r>
              <a:rPr lang="en-GB" sz="2800" dirty="0" smtClean="0">
                <a:latin typeface="Candara" pitchFamily="34" charset="0"/>
              </a:rPr>
              <a:t>type macros…”</a:t>
            </a:r>
            <a:br>
              <a:rPr lang="en-GB" sz="2800" dirty="0" smtClean="0">
                <a:latin typeface="Candara" pitchFamily="34" charset="0"/>
              </a:rPr>
            </a:br>
            <a:r>
              <a:rPr lang="en-GB" sz="2800" dirty="0">
                <a:latin typeface="Candara" pitchFamily="34" charset="0"/>
              </a:rPr>
              <a:t/>
            </a:r>
            <a:br>
              <a:rPr lang="en-GB" sz="2800" dirty="0">
                <a:latin typeface="Candara" pitchFamily="34" charset="0"/>
              </a:rPr>
            </a:br>
            <a:endParaRPr lang="en-GB" sz="2000" dirty="0">
              <a:latin typeface="Candara" pitchFamily="34" charset="0"/>
            </a:endParaRPr>
          </a:p>
        </p:txBody>
      </p:sp>
    </p:spTree>
    <p:extLst>
      <p:ext uri="{BB962C8B-B14F-4D97-AF65-F5344CB8AC3E}">
        <p14:creationId xmlns:p14="http://schemas.microsoft.com/office/powerpoint/2010/main" val="57444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662" y="1510353"/>
            <a:ext cx="8382000" cy="3490186"/>
          </a:xfrm>
        </p:spPr>
        <p:txBody>
          <a:bodyPr/>
          <a:lstStyle/>
          <a:p>
            <a:pPr algn="ctr"/>
            <a:r>
              <a:rPr lang="en-GB" sz="3600" dirty="0" smtClean="0">
                <a:latin typeface="Candara" pitchFamily="34" charset="0"/>
              </a:rPr>
              <a:t>Note: Language still contains no data</a:t>
            </a:r>
            <a:r>
              <a:rPr lang="en-GB" sz="3600" dirty="0">
                <a:latin typeface="Candara" pitchFamily="34" charset="0"/>
              </a:rPr>
              <a:t/>
            </a:r>
            <a:br>
              <a:rPr lang="en-GB" sz="3600" dirty="0">
                <a:latin typeface="Candara" pitchFamily="34" charset="0"/>
              </a:rPr>
            </a:br>
            <a:r>
              <a:rPr lang="en-GB" sz="3600" dirty="0" smtClean="0">
                <a:latin typeface="Candara" pitchFamily="34" charset="0"/>
              </a:rPr>
              <a:t/>
            </a:r>
            <a:br>
              <a:rPr lang="en-GB" sz="3600" dirty="0" smtClean="0">
                <a:latin typeface="Candara" pitchFamily="34" charset="0"/>
              </a:rPr>
            </a:br>
            <a:r>
              <a:rPr lang="en-GB" sz="3600" dirty="0" smtClean="0">
                <a:latin typeface="Candara" pitchFamily="34" charset="0"/>
              </a:rPr>
              <a:t/>
            </a:r>
            <a:br>
              <a:rPr lang="en-GB" sz="3600" dirty="0" smtClean="0">
                <a:latin typeface="Candara" pitchFamily="34" charset="0"/>
              </a:rPr>
            </a:br>
            <a:r>
              <a:rPr lang="en-GB" sz="3600" dirty="0" smtClean="0">
                <a:latin typeface="Candara" pitchFamily="34" charset="0"/>
              </a:rPr>
              <a:t>Open </a:t>
            </a:r>
            <a:r>
              <a:rPr lang="en-GB" sz="3600" dirty="0">
                <a:latin typeface="Candara" pitchFamily="34" charset="0"/>
              </a:rPr>
              <a:t>a</a:t>
            </a:r>
            <a:r>
              <a:rPr lang="en-GB" sz="3600" dirty="0" smtClean="0">
                <a:latin typeface="Candara" pitchFamily="34" charset="0"/>
              </a:rPr>
              <a:t>rchitecture</a:t>
            </a:r>
            <a:br>
              <a:rPr lang="en-GB" sz="3600" dirty="0" smtClean="0">
                <a:latin typeface="Candara" pitchFamily="34" charset="0"/>
              </a:rPr>
            </a:br>
            <a:r>
              <a:rPr lang="en-GB" sz="3600" dirty="0" smtClean="0">
                <a:latin typeface="Candara" pitchFamily="34" charset="0"/>
              </a:rPr>
              <a:t/>
            </a:r>
            <a:br>
              <a:rPr lang="en-GB" sz="3600" dirty="0" smtClean="0">
                <a:latin typeface="Candara" pitchFamily="34" charset="0"/>
              </a:rPr>
            </a:br>
            <a:r>
              <a:rPr lang="en-GB" sz="3600" dirty="0">
                <a:latin typeface="Candara" pitchFamily="34" charset="0"/>
              </a:rPr>
              <a:t/>
            </a:r>
            <a:br>
              <a:rPr lang="en-GB" sz="3600" dirty="0">
                <a:latin typeface="Candara" pitchFamily="34" charset="0"/>
              </a:rPr>
            </a:br>
            <a:r>
              <a:rPr lang="en-GB" sz="3600" dirty="0" smtClean="0">
                <a:latin typeface="Candara" pitchFamily="34" charset="0"/>
              </a:rPr>
              <a:t>You can write your own type provider</a:t>
            </a:r>
            <a:endParaRPr lang="en-GB" sz="2800" dirty="0">
              <a:latin typeface="Candara" pitchFamily="34" charset="0"/>
            </a:endParaRPr>
          </a:p>
        </p:txBody>
      </p:sp>
    </p:spTree>
    <p:extLst>
      <p:ext uri="{BB962C8B-B14F-4D97-AF65-F5344CB8AC3E}">
        <p14:creationId xmlns:p14="http://schemas.microsoft.com/office/powerpoint/2010/main" val="244399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228601"/>
            <a:ext cx="8363938" cy="609398"/>
          </a:xfrm>
        </p:spPr>
        <p:txBody>
          <a:bodyPr/>
          <a:lstStyle/>
          <a:p>
            <a:r>
              <a:rPr lang="en-GB" dirty="0" smtClean="0">
                <a:solidFill>
                  <a:schemeClr val="tx1"/>
                </a:solidFill>
              </a:rPr>
              <a:t>R Provider</a:t>
            </a:r>
            <a:endParaRPr lang="en-GB" dirty="0">
              <a:solidFill>
                <a:schemeClr val="tx1"/>
              </a:solidFill>
            </a:endParaRPr>
          </a:p>
        </p:txBody>
      </p:sp>
      <p:sp>
        <p:nvSpPr>
          <p:cNvPr id="6" name="Text Placeholder 5"/>
          <p:cNvSpPr>
            <a:spLocks noGrp="1"/>
          </p:cNvSpPr>
          <p:nvPr>
            <p:ph type="body" sz="quarter" idx="10"/>
          </p:nvPr>
        </p:nvSpPr>
        <p:spPr>
          <a:xfrm>
            <a:off x="389436" y="1447806"/>
            <a:ext cx="8363938" cy="2092881"/>
          </a:xfrm>
        </p:spPr>
        <p:txBody>
          <a:bodyPr/>
          <a:lstStyle/>
          <a:p>
            <a:r>
              <a:rPr lang="en-GB" sz="2400" dirty="0"/>
              <a:t>Open source community provider for </a:t>
            </a:r>
            <a:r>
              <a:rPr lang="en-GB" sz="2400" dirty="0" err="1"/>
              <a:t>interop</a:t>
            </a:r>
            <a:r>
              <a:rPr lang="en-GB" sz="2400" dirty="0"/>
              <a:t> with R</a:t>
            </a:r>
          </a:p>
          <a:p>
            <a:endParaRPr lang="en-GB" sz="2400" dirty="0"/>
          </a:p>
          <a:p>
            <a:pPr lvl="1"/>
            <a:r>
              <a:rPr lang="en-GB" sz="2000" dirty="0"/>
              <a:t>discovers </a:t>
            </a:r>
            <a:r>
              <a:rPr lang="en-GB" sz="2000" dirty="0"/>
              <a:t>installed R packages</a:t>
            </a:r>
          </a:p>
          <a:p>
            <a:pPr lvl="1"/>
            <a:r>
              <a:rPr lang="en-GB" sz="2000" dirty="0"/>
              <a:t>Access &gt; 2,000 R </a:t>
            </a:r>
            <a:r>
              <a:rPr lang="en-GB" sz="2000" dirty="0" smtClean="0"/>
              <a:t>packages from F#</a:t>
            </a:r>
            <a:endParaRPr lang="en-GB" sz="2000" dirty="0"/>
          </a:p>
          <a:p>
            <a:pPr lvl="1"/>
            <a:r>
              <a:rPr lang="en-GB" sz="2000" dirty="0"/>
              <a:t>projects them as </a:t>
            </a:r>
            <a:r>
              <a:rPr lang="en-GB" sz="2000" dirty="0"/>
              <a:t>.NET namespaces </a:t>
            </a:r>
            <a:endParaRPr lang="en-GB" sz="2000" dirty="0"/>
          </a:p>
          <a:p>
            <a:pPr lvl="1"/>
            <a:r>
              <a:rPr lang="en-GB" sz="2000" dirty="0"/>
              <a:t>underneath </a:t>
            </a:r>
            <a:r>
              <a:rPr lang="en-GB" sz="2000" dirty="0"/>
              <a:t>the parent namespace </a:t>
            </a:r>
            <a:r>
              <a:rPr lang="en-GB" sz="2000" dirty="0" err="1"/>
              <a:t>RProvider</a:t>
            </a:r>
            <a:endParaRPr lang="en-GB" sz="2000" dirty="0"/>
          </a:p>
        </p:txBody>
      </p:sp>
      <p:sp>
        <p:nvSpPr>
          <p:cNvPr id="7" name="TextBox 6"/>
          <p:cNvSpPr txBox="1"/>
          <p:nvPr/>
        </p:nvSpPr>
        <p:spPr>
          <a:xfrm>
            <a:off x="6635404" y="174738"/>
            <a:ext cx="2016771" cy="276999"/>
          </a:xfrm>
          <a:prstGeom prst="rect">
            <a:avLst/>
          </a:prstGeom>
          <a:noFill/>
        </p:spPr>
        <p:txBody>
          <a:bodyPr wrap="none" lIns="0" tIns="0" rIns="0" bIns="0" rtlCol="0">
            <a:spAutoFit/>
          </a:bodyPr>
          <a:lstStyle/>
          <a:p>
            <a:r>
              <a:rPr lang="en-GB" b="1" dirty="0" err="1" smtClean="0">
                <a:gradFill>
                  <a:gsLst>
                    <a:gs pos="0">
                      <a:schemeClr val="tx1"/>
                    </a:gs>
                    <a:gs pos="86000">
                      <a:schemeClr val="tx1"/>
                    </a:gs>
                  </a:gsLst>
                  <a:lin ang="5400000" scaled="0"/>
                </a:gradFill>
                <a:latin typeface="Segoe Light" pitchFamily="34" charset="0"/>
              </a:rPr>
              <a:t>google</a:t>
            </a:r>
            <a:r>
              <a:rPr lang="en-GB" b="1" dirty="0" smtClean="0">
                <a:gradFill>
                  <a:gsLst>
                    <a:gs pos="0">
                      <a:schemeClr val="tx1"/>
                    </a:gs>
                    <a:gs pos="86000">
                      <a:schemeClr val="tx1"/>
                    </a:gs>
                  </a:gsLst>
                  <a:lin ang="5400000" scaled="0"/>
                </a:gradFill>
                <a:latin typeface="Segoe Light" pitchFamily="34" charset="0"/>
              </a:rPr>
              <a:t>: r </a:t>
            </a:r>
            <a:r>
              <a:rPr lang="en-GB" b="1" dirty="0">
                <a:gradFill>
                  <a:gsLst>
                    <a:gs pos="0">
                      <a:schemeClr val="tx1"/>
                    </a:gs>
                    <a:gs pos="86000">
                      <a:schemeClr val="tx1"/>
                    </a:gs>
                  </a:gsLst>
                  <a:lin ang="5400000" scaled="0"/>
                </a:gradFill>
                <a:latin typeface="Segoe Light" pitchFamily="34" charset="0"/>
              </a:rPr>
              <a:t>provider f</a:t>
            </a:r>
            <a:r>
              <a:rPr lang="en-GB" b="1" dirty="0">
                <a:gradFill>
                  <a:gsLst>
                    <a:gs pos="0">
                      <a:schemeClr val="tx1"/>
                    </a:gs>
                    <a:gs pos="86000">
                      <a:schemeClr val="tx1"/>
                    </a:gs>
                  </a:gsLst>
                  <a:lin ang="5400000" scaled="0"/>
                </a:gradFill>
                <a:latin typeface="Segoe Light" pitchFamily="34" charset="0"/>
              </a:rPr>
              <a:t>#</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118" t="33002" r="35897" b="36885"/>
          <a:stretch/>
        </p:blipFill>
        <p:spPr bwMode="auto">
          <a:xfrm>
            <a:off x="1740769" y="4434495"/>
            <a:ext cx="5903019" cy="20876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908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815960250"/>
              </p:ext>
            </p:extLst>
          </p:nvPr>
        </p:nvGraphicFramePr>
        <p:xfrm>
          <a:off x="359662" y="1510353"/>
          <a:ext cx="8382000" cy="3877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7899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GB" sz="4000" b="1" dirty="0" smtClean="0">
                <a:latin typeface="Candara" pitchFamily="34" charset="0"/>
              </a:rPr>
              <a:t>Part </a:t>
            </a:r>
            <a:r>
              <a:rPr lang="en-GB" sz="4000" b="1" dirty="0">
                <a:latin typeface="Candara" pitchFamily="34" charset="0"/>
              </a:rPr>
              <a:t>2</a:t>
            </a:r>
            <a:r>
              <a:rPr lang="en-GB" sz="4000" b="1" dirty="0" smtClean="0">
                <a:latin typeface="Candara" pitchFamily="34" charset="0"/>
              </a:rPr>
              <a:t/>
            </a:r>
            <a:br>
              <a:rPr lang="en-GB" sz="4000" b="1"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Themes in Information Rich Programming</a:t>
            </a:r>
            <a:r>
              <a:rPr lang="en-GB" sz="4000" dirty="0">
                <a:latin typeface="Candara" pitchFamily="34" charset="0"/>
              </a:rPr>
              <a:t/>
            </a:r>
            <a:br>
              <a:rPr lang="en-GB" sz="4000" dirty="0">
                <a:latin typeface="Candara" pitchFamily="34" charset="0"/>
              </a:rPr>
            </a:br>
            <a:endParaRPr lang="en-GB" sz="2800" dirty="0">
              <a:latin typeface="Candara" pitchFamily="34" charset="0"/>
            </a:endParaRPr>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662731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the problem…</a:t>
            </a:r>
            <a:endParaRPr lang="en-GB" dirty="0"/>
          </a:p>
        </p:txBody>
      </p:sp>
      <p:sp>
        <p:nvSpPr>
          <p:cNvPr id="3" name="Content Placeholder 2"/>
          <p:cNvSpPr>
            <a:spLocks noGrp="1"/>
          </p:cNvSpPr>
          <p:nvPr>
            <p:ph idx="1"/>
          </p:nvPr>
        </p:nvSpPr>
        <p:spPr>
          <a:xfrm>
            <a:off x="457200" y="1600200"/>
            <a:ext cx="4978896" cy="3797963"/>
          </a:xfrm>
        </p:spPr>
        <p:txBody>
          <a:bodyPr/>
          <a:lstStyle/>
          <a:p>
            <a:pPr marL="0" indent="0">
              <a:buNone/>
            </a:pPr>
            <a:r>
              <a:rPr lang="en-GB" dirty="0" smtClean="0"/>
              <a:t>Languages do not integrate information</a:t>
            </a:r>
          </a:p>
          <a:p>
            <a:pPr lvl="1"/>
            <a:r>
              <a:rPr lang="en-GB" dirty="0" smtClean="0"/>
              <a:t>Non-intuitive</a:t>
            </a:r>
          </a:p>
          <a:p>
            <a:pPr lvl="1"/>
            <a:r>
              <a:rPr lang="en-GB" dirty="0" smtClean="0"/>
              <a:t>Not simple</a:t>
            </a:r>
          </a:p>
          <a:p>
            <a:pPr lvl="1"/>
            <a:r>
              <a:rPr lang="en-GB" dirty="0" smtClean="0"/>
              <a:t>Disorganised</a:t>
            </a:r>
          </a:p>
          <a:p>
            <a:pPr lvl="1"/>
            <a:r>
              <a:rPr lang="en-GB" dirty="0" smtClean="0"/>
              <a:t>Static</a:t>
            </a:r>
          </a:p>
          <a:p>
            <a:pPr lvl="1"/>
            <a:r>
              <a:rPr lang="en-GB" dirty="0" smtClean="0"/>
              <a:t>High friction</a:t>
            </a:r>
          </a:p>
          <a:p>
            <a:endParaRPr lang="en-GB" dirty="0"/>
          </a:p>
        </p:txBody>
      </p:sp>
    </p:spTree>
    <p:extLst>
      <p:ext uri="{BB962C8B-B14F-4D97-AF65-F5344CB8AC3E}">
        <p14:creationId xmlns:p14="http://schemas.microsoft.com/office/powerpoint/2010/main" val="47429124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535995" y="4330647"/>
            <a:ext cx="4443032" cy="165618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Recap: the problem…</a:t>
            </a:r>
            <a:endParaRPr lang="en-GB" dirty="0"/>
          </a:p>
        </p:txBody>
      </p:sp>
      <p:sp>
        <p:nvSpPr>
          <p:cNvPr id="3" name="Content Placeholder 2"/>
          <p:cNvSpPr>
            <a:spLocks noGrp="1"/>
          </p:cNvSpPr>
          <p:nvPr>
            <p:ph idx="1"/>
          </p:nvPr>
        </p:nvSpPr>
        <p:spPr>
          <a:xfrm>
            <a:off x="457200" y="1600200"/>
            <a:ext cx="4978896" cy="4031873"/>
          </a:xfrm>
        </p:spPr>
        <p:txBody>
          <a:bodyPr/>
          <a:lstStyle/>
          <a:p>
            <a:pPr marL="0" indent="0">
              <a:buNone/>
            </a:pPr>
            <a:r>
              <a:rPr lang="en-GB" dirty="0" smtClean="0"/>
              <a:t>Existing techniques have major problems</a:t>
            </a:r>
          </a:p>
          <a:p>
            <a:pPr lvl="1"/>
            <a:r>
              <a:rPr lang="en-GB" dirty="0" smtClean="0"/>
              <a:t>Over-reliance on code-generation</a:t>
            </a:r>
          </a:p>
          <a:p>
            <a:pPr lvl="1"/>
            <a:r>
              <a:rPr lang="en-GB" dirty="0" smtClean="0"/>
              <a:t>Do not scale</a:t>
            </a:r>
          </a:p>
          <a:p>
            <a:pPr lvl="1"/>
            <a:r>
              <a:rPr lang="en-GB" dirty="0" smtClean="0"/>
              <a:t>No tooling</a:t>
            </a:r>
          </a:p>
          <a:p>
            <a:pPr lvl="1"/>
            <a:r>
              <a:rPr lang="en-GB" dirty="0" smtClean="0"/>
              <a:t>No strong types</a:t>
            </a:r>
          </a:p>
          <a:p>
            <a:pPr lvl="1"/>
            <a:r>
              <a:rPr lang="en-GB" dirty="0" smtClean="0"/>
              <a:t>Lowest-common-denominator</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2575" y="1217016"/>
            <a:ext cx="3114676" cy="29075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261" t="27273" r="15371" b="23010"/>
          <a:stretch/>
        </p:blipFill>
        <p:spPr bwMode="auto">
          <a:xfrm>
            <a:off x="4788023" y="4365104"/>
            <a:ext cx="3938977" cy="158727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09893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983" y="978793"/>
            <a:ext cx="8382000" cy="664797"/>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Definition #1</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US" sz="2400" i="1" dirty="0"/>
              <a:t>Information-rich programming</a:t>
            </a:r>
            <a:r>
              <a:rPr lang="en-US" sz="2400" dirty="0"/>
              <a:t> </a:t>
            </a:r>
            <a:r>
              <a:rPr lang="en-US" sz="2400" dirty="0" smtClean="0"/>
              <a:t>is where external schematized information </a:t>
            </a:r>
            <a:r>
              <a:rPr lang="en-US" sz="2400" dirty="0"/>
              <a:t>sources </a:t>
            </a:r>
            <a:r>
              <a:rPr lang="en-US" sz="2400" dirty="0" smtClean="0"/>
              <a:t>are integral </a:t>
            </a:r>
            <a:r>
              <a:rPr lang="en-US" sz="2400" dirty="0"/>
              <a:t>to the operation of the programs being constructed. </a:t>
            </a:r>
            <a:r>
              <a:rPr lang="en-US" sz="2400" dirty="0" smtClean="0"/>
              <a:t/>
            </a:r>
            <a:br>
              <a:rPr lang="en-US" sz="2400" dirty="0" smtClean="0"/>
            </a:br>
            <a:r>
              <a:rPr lang="en-US" sz="2400" dirty="0" smtClean="0"/>
              <a:t/>
            </a:r>
            <a:br>
              <a:rPr lang="en-US" sz="2400" dirty="0" smtClean="0"/>
            </a:br>
            <a:r>
              <a:rPr lang="en-US" sz="2400" dirty="0"/>
              <a:t/>
            </a:r>
            <a:br>
              <a:rPr lang="en-US" sz="2400" dirty="0"/>
            </a:br>
            <a:r>
              <a:rPr lang="en-US" sz="2000" dirty="0"/>
              <a:t/>
            </a:r>
            <a:br>
              <a:rPr lang="en-US" sz="2000" dirty="0"/>
            </a:br>
            <a:r>
              <a:rPr lang="en-US" sz="1800" dirty="0" smtClean="0"/>
              <a:t>These may be as </a:t>
            </a:r>
            <a:r>
              <a:rPr lang="en-US" sz="1800" dirty="0"/>
              <a:t>simple as textual DSLs embedded as strings in the program itself, </a:t>
            </a:r>
            <a:r>
              <a:rPr lang="en-US" sz="1800" dirty="0" smtClean="0"/>
              <a:t>as </a:t>
            </a:r>
            <a:r>
              <a:rPr lang="en-US" sz="1800" dirty="0"/>
              <a:t>familiar as SQL databases, </a:t>
            </a:r>
            <a:r>
              <a:rPr lang="en-US" sz="1800" dirty="0" smtClean="0"/>
              <a:t>as </a:t>
            </a:r>
            <a:r>
              <a:rPr lang="en-US" sz="1800" dirty="0"/>
              <a:t>massive as a service exposing Wikipedia data, or the world-wide-web of HTML documents itself.</a:t>
            </a:r>
            <a:r>
              <a:rPr lang="en-GB" sz="1800" dirty="0"/>
              <a:t/>
            </a:r>
            <a:br>
              <a:rPr lang="en-GB" sz="1800" dirty="0"/>
            </a:br>
            <a:endParaRPr lang="en-GB" sz="4000" dirty="0">
              <a:latin typeface="Candara" pitchFamily="34" charset="0"/>
            </a:endParaRPr>
          </a:p>
        </p:txBody>
      </p:sp>
    </p:spTree>
    <p:extLst>
      <p:ext uri="{BB962C8B-B14F-4D97-AF65-F5344CB8AC3E}">
        <p14:creationId xmlns:p14="http://schemas.microsoft.com/office/powerpoint/2010/main" val="3910684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8333" y="902593"/>
            <a:ext cx="8382000" cy="664797"/>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Definition #2</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US" sz="2400" dirty="0"/>
              <a:t>A </a:t>
            </a:r>
            <a:r>
              <a:rPr lang="en-US" sz="2400" i="1" dirty="0"/>
              <a:t>(strongly-typed) information-rich programming language</a:t>
            </a:r>
            <a:r>
              <a:rPr lang="en-US" sz="2400" dirty="0"/>
              <a:t> </a:t>
            </a:r>
            <a:r>
              <a:rPr lang="en-US" sz="2400" dirty="0" smtClean="0"/>
              <a:t>integrates external </a:t>
            </a:r>
            <a:r>
              <a:rPr lang="en-US" sz="2400" dirty="0"/>
              <a:t>information sources, where the schema and content of these sources are presented in a (strongly-typed) idiomatic </a:t>
            </a:r>
            <a:r>
              <a:rPr lang="en-US" sz="2400" dirty="0" smtClean="0"/>
              <a:t>form</a:t>
            </a:r>
            <a:br>
              <a:rPr lang="en-US" sz="2400" dirty="0" smtClean="0"/>
            </a:br>
            <a:r>
              <a:rPr lang="en-US" sz="2000" dirty="0"/>
              <a:t/>
            </a:r>
            <a:br>
              <a:rPr lang="en-US" sz="2000" dirty="0"/>
            </a:br>
            <a:endParaRPr lang="en-GB" sz="4000" dirty="0">
              <a:latin typeface="Candara" pitchFamily="34" charset="0"/>
            </a:endParaRPr>
          </a:p>
        </p:txBody>
      </p:sp>
    </p:spTree>
    <p:extLst>
      <p:ext uri="{BB962C8B-B14F-4D97-AF65-F5344CB8AC3E}">
        <p14:creationId xmlns:p14="http://schemas.microsoft.com/office/powerpoint/2010/main" val="841732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this is different…</a:t>
            </a:r>
            <a:endParaRPr lang="en-GB" dirty="0"/>
          </a:p>
        </p:txBody>
      </p:sp>
      <p:sp>
        <p:nvSpPr>
          <p:cNvPr id="3" name="Content Placeholder 2"/>
          <p:cNvSpPr>
            <a:spLocks noGrp="1"/>
          </p:cNvSpPr>
          <p:nvPr>
            <p:ph idx="1"/>
          </p:nvPr>
        </p:nvSpPr>
        <p:spPr>
          <a:xfrm>
            <a:off x="457201" y="1600207"/>
            <a:ext cx="8011131" cy="3611758"/>
          </a:xfrm>
        </p:spPr>
        <p:txBody>
          <a:bodyPr/>
          <a:lstStyle/>
          <a:p>
            <a:pPr marL="1511846" lvl="4" indent="0" algn="ctr">
              <a:buNone/>
            </a:pPr>
            <a:r>
              <a:rPr lang="en-GB" i="1" dirty="0" smtClean="0"/>
              <a:t>“</a:t>
            </a:r>
            <a:r>
              <a:rPr lang="en-GB" b="1" i="1" dirty="0" smtClean="0">
                <a:solidFill>
                  <a:srgbClr val="FFFF00"/>
                </a:solidFill>
              </a:rPr>
              <a:t>The </a:t>
            </a:r>
            <a:r>
              <a:rPr lang="en-GB" b="1" i="1" dirty="0">
                <a:solidFill>
                  <a:srgbClr val="FFFF00"/>
                </a:solidFill>
              </a:rPr>
              <a:t>idea of integrating internet-scale information services </a:t>
            </a:r>
            <a:r>
              <a:rPr lang="en-GB" i="1" dirty="0"/>
              <a:t>directly into the program's variable and type space that is in F# 3.0 </a:t>
            </a:r>
            <a:r>
              <a:rPr lang="en-GB" b="1" i="1" dirty="0">
                <a:solidFill>
                  <a:srgbClr val="FFFF00"/>
                </a:solidFill>
              </a:rPr>
              <a:t>is probably the most innovative programming language idea I have heard of in a </a:t>
            </a:r>
            <a:r>
              <a:rPr lang="en-GB" b="1" i="1" dirty="0" smtClean="0">
                <a:solidFill>
                  <a:srgbClr val="FFFF00"/>
                </a:solidFill>
              </a:rPr>
              <a:t>decade</a:t>
            </a:r>
            <a:r>
              <a:rPr lang="en-GB" i="1" dirty="0"/>
              <a:t>”  </a:t>
            </a:r>
            <a:r>
              <a:rPr lang="en-GB" i="1" dirty="0" smtClean="0"/>
              <a:t>(</a:t>
            </a:r>
            <a:r>
              <a:rPr lang="en-GB" dirty="0"/>
              <a:t>Jim </a:t>
            </a:r>
            <a:r>
              <a:rPr lang="en-GB" dirty="0" err="1" smtClean="0"/>
              <a:t>Cordy</a:t>
            </a:r>
            <a:r>
              <a:rPr lang="en-GB" dirty="0" smtClean="0"/>
              <a:t>, Queens U., faculty summit 2012</a:t>
            </a:r>
            <a:r>
              <a:rPr lang="en-GB" i="1" dirty="0" smtClean="0"/>
              <a:t>)</a:t>
            </a:r>
          </a:p>
          <a:p>
            <a:pPr marL="0" indent="0" algn="ctr">
              <a:buNone/>
            </a:pPr>
            <a:endParaRPr lang="en-GB" sz="1700" i="1" dirty="0"/>
          </a:p>
          <a:p>
            <a:pPr>
              <a:buFont typeface="Arial" pitchFamily="34" charset="0"/>
              <a:buChar char="•"/>
            </a:pPr>
            <a:r>
              <a:rPr lang="en-GB" sz="3000" dirty="0"/>
              <a:t>Perhaps, perhaps not…</a:t>
            </a:r>
          </a:p>
          <a:p>
            <a:pPr>
              <a:buFont typeface="Arial" pitchFamily="34" charset="0"/>
              <a:buChar char="•"/>
            </a:pPr>
            <a:r>
              <a:rPr lang="en-GB" sz="3000" dirty="0"/>
              <a:t>But if something so simple is perceived as so different, </a:t>
            </a:r>
            <a:r>
              <a:rPr lang="en-GB" sz="3000" dirty="0" smtClean="0"/>
              <a:t>take a long </a:t>
            </a:r>
            <a:r>
              <a:rPr lang="en-GB" sz="3000" dirty="0"/>
              <a:t>think about why</a:t>
            </a:r>
          </a:p>
          <a:p>
            <a:pPr>
              <a:buFont typeface="Arial" pitchFamily="34" charset="0"/>
              <a:buChar char="•"/>
            </a:pPr>
            <a:r>
              <a:rPr lang="en-GB" sz="3000" dirty="0"/>
              <a:t>We need to prise apart </a:t>
            </a:r>
            <a:r>
              <a:rPr lang="en-GB" sz="3000" dirty="0" smtClean="0"/>
              <a:t>assumptions</a:t>
            </a:r>
            <a:endParaRPr lang="en-GB" sz="3000" dirty="0"/>
          </a:p>
        </p:txBody>
      </p:sp>
    </p:spTree>
    <p:extLst>
      <p:ext uri="{BB962C8B-B14F-4D97-AF65-F5344CB8AC3E}">
        <p14:creationId xmlns:p14="http://schemas.microsoft.com/office/powerpoint/2010/main" val="26042813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0" dirty="0" smtClean="0">
                <a:latin typeface="Candara" pitchFamily="34" charset="0"/>
              </a:rPr>
              <a:t>1998 to </a:t>
            </a:r>
            <a:r>
              <a:rPr lang="en-GB" b="0" dirty="0" smtClean="0">
                <a:latin typeface="Candara" pitchFamily="34" charset="0"/>
              </a:rPr>
              <a:t>2012…</a:t>
            </a:r>
            <a:endParaRPr lang="en-GB" b="0" dirty="0">
              <a:latin typeface="Candara" pitchFamily="34" charset="0"/>
            </a:endParaRPr>
          </a:p>
        </p:txBody>
      </p:sp>
      <p:graphicFrame>
        <p:nvGraphicFramePr>
          <p:cNvPr id="7" name="Diagram 6"/>
          <p:cNvGraphicFramePr/>
          <p:nvPr>
            <p:extLst>
              <p:ext uri="{D42A27DB-BD31-4B8C-83A1-F6EECF244321}">
                <p14:modId xmlns:p14="http://schemas.microsoft.com/office/powerpoint/2010/main" val="1331347933"/>
              </p:ext>
            </p:extLst>
          </p:nvPr>
        </p:nvGraphicFramePr>
        <p:xfrm>
          <a:off x="711553" y="1405030"/>
          <a:ext cx="7695220" cy="32731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ular Callout 3"/>
          <p:cNvSpPr/>
          <p:nvPr/>
        </p:nvSpPr>
        <p:spPr>
          <a:xfrm>
            <a:off x="71916" y="938988"/>
            <a:ext cx="1740092" cy="1138773"/>
          </a:xfrm>
          <a:prstGeom prst="wedgeRectCallout">
            <a:avLst>
              <a:gd name="adj1" fmla="val 71535"/>
              <a:gd name="adj2" fmla="val 6374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.NET Generics</a:t>
            </a:r>
          </a:p>
          <a:p>
            <a:pPr algn="ctr"/>
            <a:r>
              <a:rPr lang="en-US" sz="1600" dirty="0" smtClean="0">
                <a:solidFill>
                  <a:srgbClr val="FFFF00"/>
                </a:solidFill>
              </a:rPr>
              <a:t>PLDI 2001</a:t>
            </a:r>
          </a:p>
          <a:p>
            <a:pPr algn="ctr"/>
            <a:r>
              <a:rPr lang="en-US" sz="1600" dirty="0" smtClean="0">
                <a:solidFill>
                  <a:srgbClr val="FFFF00"/>
                </a:solidFill>
              </a:rPr>
              <a:t>POPL 2004</a:t>
            </a:r>
          </a:p>
          <a:p>
            <a:pPr algn="ctr"/>
            <a:r>
              <a:rPr lang="en-US" sz="1600" dirty="0" smtClean="0">
                <a:solidFill>
                  <a:srgbClr val="FFFF00"/>
                </a:solidFill>
              </a:rPr>
              <a:t>ECMA 2005</a:t>
            </a:r>
          </a:p>
        </p:txBody>
      </p:sp>
      <p:sp>
        <p:nvSpPr>
          <p:cNvPr id="6" name="Rectangular Callout 5"/>
          <p:cNvSpPr/>
          <p:nvPr/>
        </p:nvSpPr>
        <p:spPr>
          <a:xfrm>
            <a:off x="5071793" y="305756"/>
            <a:ext cx="1943160" cy="1138773"/>
          </a:xfrm>
          <a:prstGeom prst="wedgeRectCallout">
            <a:avLst>
              <a:gd name="adj1" fmla="val 5039"/>
              <a:gd name="adj2" fmla="val 62159"/>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C#/VB Generics</a:t>
            </a:r>
          </a:p>
          <a:p>
            <a:pPr algn="ctr"/>
            <a:r>
              <a:rPr lang="en-US" sz="1600" dirty="0" smtClean="0">
                <a:solidFill>
                  <a:srgbClr val="FFFF00"/>
                </a:solidFill>
              </a:rPr>
              <a:t>PLDI 2001</a:t>
            </a:r>
          </a:p>
          <a:p>
            <a:pPr algn="ctr"/>
            <a:r>
              <a:rPr lang="en-US" sz="1600" dirty="0" smtClean="0">
                <a:solidFill>
                  <a:srgbClr val="FFFF00"/>
                </a:solidFill>
              </a:rPr>
              <a:t>C# 2.0</a:t>
            </a:r>
          </a:p>
          <a:p>
            <a:pPr algn="ctr"/>
            <a:r>
              <a:rPr lang="en-US" sz="1600" dirty="0" smtClean="0">
                <a:solidFill>
                  <a:srgbClr val="FFFF00"/>
                </a:solidFill>
              </a:rPr>
              <a:t>ECMA 2005</a:t>
            </a:r>
          </a:p>
        </p:txBody>
      </p:sp>
      <p:sp>
        <p:nvSpPr>
          <p:cNvPr id="8" name="Rectangular Callout 7"/>
          <p:cNvSpPr/>
          <p:nvPr/>
        </p:nvSpPr>
        <p:spPr>
          <a:xfrm>
            <a:off x="131933" y="2298950"/>
            <a:ext cx="1680075" cy="892552"/>
          </a:xfrm>
          <a:prstGeom prst="wedgeRectCallout">
            <a:avLst>
              <a:gd name="adj1" fmla="val 69750"/>
              <a:gd name="adj2" fmla="val 5998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F# Core Lang</a:t>
            </a:r>
          </a:p>
          <a:p>
            <a:pPr algn="ctr"/>
            <a:r>
              <a:rPr lang="en-US" sz="1600" dirty="0">
                <a:solidFill>
                  <a:srgbClr val="FFFF00"/>
                </a:solidFill>
              </a:rPr>
              <a:t>ML 2004</a:t>
            </a:r>
          </a:p>
          <a:p>
            <a:pPr algn="ctr"/>
            <a:r>
              <a:rPr lang="en-US" sz="1600" dirty="0" smtClean="0">
                <a:solidFill>
                  <a:srgbClr val="FFFF00"/>
                </a:solidFill>
              </a:rPr>
              <a:t>F# </a:t>
            </a:r>
            <a:r>
              <a:rPr lang="en-US" sz="1600" dirty="0">
                <a:solidFill>
                  <a:srgbClr val="FFFF00"/>
                </a:solidFill>
              </a:rPr>
              <a:t>1</a:t>
            </a:r>
            <a:r>
              <a:rPr lang="en-US" sz="1600" dirty="0" smtClean="0">
                <a:solidFill>
                  <a:srgbClr val="FFFF00"/>
                </a:solidFill>
              </a:rPr>
              <a:t>.0</a:t>
            </a:r>
          </a:p>
        </p:txBody>
      </p:sp>
      <p:sp>
        <p:nvSpPr>
          <p:cNvPr id="9" name="Rectangular Callout 8"/>
          <p:cNvSpPr/>
          <p:nvPr/>
        </p:nvSpPr>
        <p:spPr>
          <a:xfrm>
            <a:off x="1290711" y="5430163"/>
            <a:ext cx="2085827" cy="892552"/>
          </a:xfrm>
          <a:prstGeom prst="wedgeRectCallout">
            <a:avLst>
              <a:gd name="adj1" fmla="val 24316"/>
              <a:gd name="adj2" fmla="val -19739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F# </a:t>
            </a:r>
            <a:r>
              <a:rPr lang="en-US" sz="2000" dirty="0" err="1" smtClean="0"/>
              <a:t>Async</a:t>
            </a:r>
            <a:r>
              <a:rPr lang="en-US" sz="2000" dirty="0" smtClean="0"/>
              <a:t>/Agents</a:t>
            </a:r>
          </a:p>
          <a:p>
            <a:pPr algn="ctr"/>
            <a:r>
              <a:rPr lang="en-US" sz="1600" dirty="0" smtClean="0">
                <a:solidFill>
                  <a:srgbClr val="FFFF00"/>
                </a:solidFill>
              </a:rPr>
              <a:t>F</a:t>
            </a:r>
            <a:r>
              <a:rPr lang="en-US" sz="1600" dirty="0">
                <a:solidFill>
                  <a:srgbClr val="FFFF00"/>
                </a:solidFill>
              </a:rPr>
              <a:t># </a:t>
            </a:r>
            <a:r>
              <a:rPr lang="en-US" sz="1600" dirty="0" smtClean="0">
                <a:solidFill>
                  <a:srgbClr val="FFFF00"/>
                </a:solidFill>
              </a:rPr>
              <a:t>2.0</a:t>
            </a:r>
            <a:endParaRPr lang="en-US" sz="1600" dirty="0">
              <a:solidFill>
                <a:srgbClr val="FFFF00"/>
              </a:solidFill>
            </a:endParaRPr>
          </a:p>
          <a:p>
            <a:pPr algn="ctr"/>
            <a:r>
              <a:rPr lang="en-US" sz="1600" dirty="0" smtClean="0">
                <a:solidFill>
                  <a:srgbClr val="FFFF00"/>
                </a:solidFill>
              </a:rPr>
              <a:t>PADL 2010</a:t>
            </a:r>
          </a:p>
        </p:txBody>
      </p:sp>
      <p:sp>
        <p:nvSpPr>
          <p:cNvPr id="10" name="Rectangular Callout 9"/>
          <p:cNvSpPr/>
          <p:nvPr/>
        </p:nvSpPr>
        <p:spPr>
          <a:xfrm>
            <a:off x="3964414" y="5000910"/>
            <a:ext cx="1281761" cy="1077218"/>
          </a:xfrm>
          <a:prstGeom prst="wedgeRectCallout">
            <a:avLst>
              <a:gd name="adj1" fmla="val -72752"/>
              <a:gd name="adj2" fmla="val -13348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smtClean="0"/>
              <a:t>F# Units of</a:t>
            </a:r>
          </a:p>
          <a:p>
            <a:pPr algn="ctr"/>
            <a:r>
              <a:rPr lang="en-US" dirty="0" smtClean="0"/>
              <a:t>Measure</a:t>
            </a:r>
          </a:p>
          <a:p>
            <a:pPr algn="ctr"/>
            <a:r>
              <a:rPr lang="en-US" sz="1400" dirty="0" smtClean="0">
                <a:solidFill>
                  <a:srgbClr val="FFFF00"/>
                </a:solidFill>
              </a:rPr>
              <a:t>POPL 2009</a:t>
            </a:r>
          </a:p>
          <a:p>
            <a:pPr algn="ctr"/>
            <a:r>
              <a:rPr lang="en-US" sz="1400" dirty="0" smtClean="0">
                <a:solidFill>
                  <a:srgbClr val="FFFF00"/>
                </a:solidFill>
              </a:rPr>
              <a:t>F# 2.0</a:t>
            </a:r>
          </a:p>
        </p:txBody>
      </p:sp>
      <p:sp>
        <p:nvSpPr>
          <p:cNvPr id="12" name="Rectangular Callout 11"/>
          <p:cNvSpPr/>
          <p:nvPr/>
        </p:nvSpPr>
        <p:spPr>
          <a:xfrm>
            <a:off x="7337199" y="790397"/>
            <a:ext cx="1415772" cy="923330"/>
          </a:xfrm>
          <a:prstGeom prst="wedgeRectCallout">
            <a:avLst>
              <a:gd name="adj1" fmla="val -89190"/>
              <a:gd name="adj2" fmla="val 7448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C# LINQ</a:t>
            </a:r>
          </a:p>
          <a:p>
            <a:pPr algn="ctr"/>
            <a:r>
              <a:rPr lang="en-US" sz="1600" dirty="0" smtClean="0">
                <a:solidFill>
                  <a:srgbClr val="FFFF00"/>
                </a:solidFill>
              </a:rPr>
              <a:t>SIGMOD2006</a:t>
            </a:r>
          </a:p>
          <a:p>
            <a:pPr algn="ctr"/>
            <a:r>
              <a:rPr lang="en-US" sz="1600" dirty="0" smtClean="0">
                <a:solidFill>
                  <a:srgbClr val="FFFF00"/>
                </a:solidFill>
              </a:rPr>
              <a:t>C# 3.0 Spec</a:t>
            </a:r>
          </a:p>
        </p:txBody>
      </p:sp>
      <p:sp>
        <p:nvSpPr>
          <p:cNvPr id="16" name="Rectangular Callout 15"/>
          <p:cNvSpPr/>
          <p:nvPr/>
        </p:nvSpPr>
        <p:spPr>
          <a:xfrm>
            <a:off x="89953" y="3263844"/>
            <a:ext cx="1652825" cy="892552"/>
          </a:xfrm>
          <a:prstGeom prst="wedgeRectCallout">
            <a:avLst>
              <a:gd name="adj1" fmla="val 82771"/>
              <a:gd name="adj2" fmla="val 271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F# </a:t>
            </a:r>
            <a:r>
              <a:rPr lang="en-US" sz="2000" dirty="0" err="1" smtClean="0"/>
              <a:t>Metaprog</a:t>
            </a:r>
            <a:endParaRPr lang="en-US" sz="2000" dirty="0" smtClean="0"/>
          </a:p>
          <a:p>
            <a:pPr algn="ctr"/>
            <a:r>
              <a:rPr lang="en-US" sz="1600" dirty="0" smtClean="0">
                <a:solidFill>
                  <a:srgbClr val="FFFF00"/>
                </a:solidFill>
              </a:rPr>
              <a:t>ML 2006</a:t>
            </a:r>
          </a:p>
          <a:p>
            <a:pPr algn="ctr"/>
            <a:r>
              <a:rPr lang="en-US" sz="1600" dirty="0" smtClean="0">
                <a:solidFill>
                  <a:srgbClr val="FFFF00"/>
                </a:solidFill>
              </a:rPr>
              <a:t>F# </a:t>
            </a:r>
            <a:r>
              <a:rPr lang="en-US" sz="1600" dirty="0">
                <a:solidFill>
                  <a:srgbClr val="FFFF00"/>
                </a:solidFill>
              </a:rPr>
              <a:t>1</a:t>
            </a:r>
            <a:r>
              <a:rPr lang="en-US" sz="1600" dirty="0" smtClean="0">
                <a:solidFill>
                  <a:srgbClr val="FFFF00"/>
                </a:solidFill>
              </a:rPr>
              <a:t>.0</a:t>
            </a:r>
          </a:p>
        </p:txBody>
      </p:sp>
      <p:sp>
        <p:nvSpPr>
          <p:cNvPr id="17" name="Rectangular Callout 16"/>
          <p:cNvSpPr/>
          <p:nvPr/>
        </p:nvSpPr>
        <p:spPr>
          <a:xfrm>
            <a:off x="7524750" y="2422060"/>
            <a:ext cx="1228221" cy="646331"/>
          </a:xfrm>
          <a:prstGeom prst="wedgeRectCallout">
            <a:avLst>
              <a:gd name="adj1" fmla="val -99985"/>
              <a:gd name="adj2" fmla="val -6917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C# </a:t>
            </a:r>
            <a:r>
              <a:rPr lang="en-US" sz="2000" dirty="0" err="1"/>
              <a:t>A</a:t>
            </a:r>
            <a:r>
              <a:rPr lang="en-US" sz="2000" dirty="0" err="1" smtClean="0"/>
              <a:t>sync</a:t>
            </a:r>
            <a:endParaRPr lang="en-US" sz="2000" dirty="0" smtClean="0"/>
          </a:p>
          <a:p>
            <a:pPr lvl="0" algn="ctr"/>
            <a:r>
              <a:rPr lang="en-US" sz="1600" dirty="0" smtClean="0">
                <a:solidFill>
                  <a:srgbClr val="FFFF00"/>
                </a:solidFill>
              </a:rPr>
              <a:t>C# 5.0</a:t>
            </a:r>
            <a:endParaRPr lang="en-US" sz="1600" dirty="0">
              <a:solidFill>
                <a:srgbClr val="FFFF00"/>
              </a:solidFill>
            </a:endParaRPr>
          </a:p>
        </p:txBody>
      </p:sp>
      <p:sp>
        <p:nvSpPr>
          <p:cNvPr id="18" name="Rectangular Callout 17"/>
          <p:cNvSpPr/>
          <p:nvPr/>
        </p:nvSpPr>
        <p:spPr>
          <a:xfrm>
            <a:off x="2209831" y="467232"/>
            <a:ext cx="1754583" cy="646331"/>
          </a:xfrm>
          <a:prstGeom prst="wedgeRectCallout">
            <a:avLst>
              <a:gd name="adj1" fmla="val -14257"/>
              <a:gd name="adj2" fmla="val 106828"/>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smtClean="0"/>
              <a:t>.NET 4.0 Tasks</a:t>
            </a:r>
          </a:p>
          <a:p>
            <a:pPr algn="ctr"/>
            <a:r>
              <a:rPr lang="en-US" sz="1600" dirty="0" smtClean="0">
                <a:solidFill>
                  <a:srgbClr val="FFFF00"/>
                </a:solidFill>
              </a:rPr>
              <a:t>OOPSLA ‘09</a:t>
            </a:r>
          </a:p>
        </p:txBody>
      </p:sp>
      <p:sp>
        <p:nvSpPr>
          <p:cNvPr id="14" name="Rectangular Callout 13"/>
          <p:cNvSpPr/>
          <p:nvPr/>
        </p:nvSpPr>
        <p:spPr>
          <a:xfrm>
            <a:off x="613787" y="4310284"/>
            <a:ext cx="1628775" cy="954107"/>
          </a:xfrm>
          <a:prstGeom prst="wedgeRectCallout">
            <a:avLst>
              <a:gd name="adj1" fmla="val 62392"/>
              <a:gd name="adj2" fmla="val -4666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smtClean="0"/>
              <a:t>F# Active Patterns</a:t>
            </a:r>
          </a:p>
          <a:p>
            <a:pPr algn="ctr"/>
            <a:r>
              <a:rPr lang="en-US" sz="1600" dirty="0" smtClean="0">
                <a:solidFill>
                  <a:srgbClr val="FFFF00"/>
                </a:solidFill>
              </a:rPr>
              <a:t>ICFP 2007</a:t>
            </a:r>
            <a:endParaRPr lang="en-US" sz="1600" dirty="0">
              <a:solidFill>
                <a:srgbClr val="FFFF00"/>
              </a:solidFill>
            </a:endParaRPr>
          </a:p>
        </p:txBody>
      </p:sp>
      <p:sp>
        <p:nvSpPr>
          <p:cNvPr id="15" name="Rectangular Callout 14"/>
          <p:cNvSpPr/>
          <p:nvPr/>
        </p:nvSpPr>
        <p:spPr>
          <a:xfrm>
            <a:off x="6020303" y="4402617"/>
            <a:ext cx="2458679" cy="1015663"/>
          </a:xfrm>
          <a:prstGeom prst="wedgeRectCallout">
            <a:avLst>
              <a:gd name="adj1" fmla="val -38803"/>
              <a:gd name="adj2" fmla="val -6438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smtClean="0"/>
              <a:t>Functional and Structural</a:t>
            </a:r>
          </a:p>
          <a:p>
            <a:pPr algn="ctr"/>
            <a:r>
              <a:rPr lang="en-US" sz="2000" dirty="0" smtClean="0"/>
              <a:t>Types for </a:t>
            </a:r>
            <a:r>
              <a:rPr lang="en-US" sz="2000" dirty="0" err="1" smtClean="0"/>
              <a:t>Javascript</a:t>
            </a:r>
            <a:endParaRPr lang="en-US" sz="2000" dirty="0" smtClean="0"/>
          </a:p>
        </p:txBody>
      </p:sp>
    </p:spTree>
    <p:extLst>
      <p:ext uri="{BB962C8B-B14F-4D97-AF65-F5344CB8AC3E}">
        <p14:creationId xmlns:p14="http://schemas.microsoft.com/office/powerpoint/2010/main" val="681963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2" grpId="0" animBg="1"/>
      <p:bldP spid="16" grpId="0" animBg="1"/>
      <p:bldP spid="17" grpId="0" animBg="1"/>
      <p:bldP spid="18"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49619" y="661638"/>
                <a:ext cx="8382000" cy="609398"/>
              </a:xfrm>
            </p:spPr>
            <p:txBody>
              <a:bodyPr>
                <a:noAutofit/>
              </a:bodyPr>
              <a:lstStyle/>
              <a:p>
                <a:r>
                  <a:rPr lang="en-GB" sz="5500" dirty="0">
                    <a:latin typeface="ZapfChancery"/>
                    <a:sym typeface="Symbol"/>
                  </a:rPr>
                  <a:t></a:t>
                </a:r>
                <a:r>
                  <a:rPr lang="en-GB" sz="5500" dirty="0">
                    <a:ea typeface="Cambria Math"/>
                  </a:rPr>
                  <a:t> </a:t>
                </a:r>
                <a14:m>
                  <m:oMath xmlns:m="http://schemas.openxmlformats.org/officeDocument/2006/math">
                    <m:r>
                      <a:rPr lang="en-GB" sz="5500" i="1" dirty="0">
                        <a:latin typeface="Cambria Math"/>
                        <a:ea typeface="Cambria Math"/>
                      </a:rPr>
                      <m:t>⊢</m:t>
                    </m:r>
                    <m:r>
                      <a:rPr lang="en-GB" sz="6700">
                        <a:latin typeface="Cambria Math"/>
                        <a:sym typeface="Symbol"/>
                      </a:rPr>
                      <m:t> </m:t>
                    </m:r>
                    <m:r>
                      <a:rPr lang="en-GB" sz="6000" i="1">
                        <a:latin typeface="Cambria Math"/>
                        <a:sym typeface="Symbol"/>
                      </a:rPr>
                      <m:t>𝒆</m:t>
                    </m:r>
                  </m:oMath>
                </a14:m>
                <a:r>
                  <a:rPr lang="en-GB" sz="5500" dirty="0">
                    <a:latin typeface="Times New Roman" pitchFamily="18" charset="0"/>
                    <a:cs typeface="Times New Roman" pitchFamily="18" charset="0"/>
                  </a:rPr>
                  <a:t>   :  </a:t>
                </a:r>
                <a:r>
                  <a:rPr lang="en-GB" sz="5500" dirty="0">
                    <a:latin typeface="ZapfChancery"/>
                    <a:sym typeface="Symbol"/>
                  </a:rPr>
                  <a:t></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32695" y="661791"/>
                <a:ext cx="11171635" cy="609539"/>
              </a:xfrm>
              <a:blipFill rotWithShape="1">
                <a:blip r:embed="rId2"/>
                <a:stretch>
                  <a:fillRect t="-15000" b="-180000"/>
                </a:stretch>
              </a:blipFill>
            </p:spPr>
            <p:txBody>
              <a:bodyPr/>
              <a:lstStyle/>
              <a:p>
                <a:r>
                  <a:rPr lang="en-GB">
                    <a:noFill/>
                  </a:rPr>
                  <a:t> </a:t>
                </a:r>
              </a:p>
            </p:txBody>
          </p:sp>
        </mc:Fallback>
      </mc:AlternateContent>
      <p:sp>
        <p:nvSpPr>
          <p:cNvPr id="4" name="Rectangular Callout 3"/>
          <p:cNvSpPr/>
          <p:nvPr/>
        </p:nvSpPr>
        <p:spPr bwMode="auto">
          <a:xfrm>
            <a:off x="5416706" y="2237913"/>
            <a:ext cx="3563458" cy="1323129"/>
          </a:xfrm>
          <a:prstGeom prst="wedgeRectCallout">
            <a:avLst>
              <a:gd name="adj1" fmla="val -72557"/>
              <a:gd name="adj2" fmla="val 51756"/>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15" tIns="38408" rIns="76815" bIns="38408" numCol="1" rtlCol="0" anchor="ctr" anchorCtr="0" compatLnSpc="1">
            <a:prstTxWarp prst="textNoShape">
              <a:avLst/>
            </a:prstTxWarp>
            <a:normAutofit/>
          </a:bodyPr>
          <a:lstStyle/>
          <a:p>
            <a:pPr algn="ctr" defTabSz="767935" fontAlgn="base">
              <a:spcBef>
                <a:spcPct val="0"/>
              </a:spcBef>
              <a:spcAft>
                <a:spcPct val="0"/>
              </a:spcAft>
            </a:pPr>
            <a:r>
              <a:rPr lang="en-GB" sz="3400" b="1" dirty="0">
                <a:gradFill>
                  <a:gsLst>
                    <a:gs pos="0">
                      <a:srgbClr val="FFFFFF"/>
                    </a:gs>
                    <a:gs pos="100000">
                      <a:srgbClr val="FFFFFF"/>
                    </a:gs>
                  </a:gsLst>
                  <a:lin ang="5400000" scaled="0"/>
                </a:gradFill>
                <a:latin typeface="Segoe Light" pitchFamily="34" charset="0"/>
              </a:rPr>
              <a:t>The exclusion of </a:t>
            </a:r>
            <a:r>
              <a:rPr lang="en-GB" sz="3400" b="1" dirty="0" smtClean="0">
                <a:gradFill>
                  <a:gsLst>
                    <a:gs pos="0">
                      <a:srgbClr val="FFFFFF"/>
                    </a:gs>
                    <a:gs pos="100000">
                      <a:srgbClr val="FFFFFF"/>
                    </a:gs>
                  </a:gsLst>
                  <a:lin ang="5400000" scaled="0"/>
                </a:gradFill>
                <a:latin typeface="Segoe Light" pitchFamily="34" charset="0"/>
              </a:rPr>
              <a:t>reality!</a:t>
            </a:r>
            <a:endParaRPr lang="en-GB" sz="3400" b="1" dirty="0">
              <a:gradFill>
                <a:gsLst>
                  <a:gs pos="0">
                    <a:srgbClr val="FFFFFF"/>
                  </a:gs>
                  <a:gs pos="100000">
                    <a:srgbClr val="FFFFFF"/>
                  </a:gs>
                </a:gsLst>
                <a:lin ang="5400000" scaled="0"/>
              </a:gradFill>
              <a:latin typeface="Segoe Light" pitchFamily="34" charset="0"/>
            </a:endParaRPr>
          </a:p>
        </p:txBody>
      </p:sp>
      <mc:AlternateContent xmlns:mc="http://schemas.openxmlformats.org/markup-compatibility/2006" xmlns:a14="http://schemas.microsoft.com/office/drawing/2010/main">
        <mc:Choice Requires="a14">
          <p:sp>
            <p:nvSpPr>
              <p:cNvPr id="5" name="Title 1"/>
              <p:cNvSpPr txBox="1">
                <a:spLocks/>
              </p:cNvSpPr>
              <p:nvPr/>
            </p:nvSpPr>
            <p:spPr>
              <a:xfrm>
                <a:off x="249619" y="3593139"/>
                <a:ext cx="8382000" cy="609398"/>
              </a:xfrm>
              <a:prstGeom prst="rect">
                <a:avLst/>
              </a:prstGeom>
            </p:spPr>
            <p:txBody>
              <a:bodyPr vert="horz" wrap="square" lIns="0" tIns="0" rIns="0" bIns="0" rtlCol="0" anchor="t">
                <a:noAutofit/>
              </a:bodyPr>
              <a:lstStyle>
                <a:lvl1pPr algn="ctr" defTabSz="1110966" rtl="0" eaLnBrk="1" latinLnBrk="0" hangingPunct="1">
                  <a:lnSpc>
                    <a:spcPct val="90000"/>
                  </a:lnSpc>
                  <a:spcBef>
                    <a:spcPct val="0"/>
                  </a:spcBef>
                  <a:buNone/>
                  <a:defRPr lang="en-US" sz="5400" b="0" kern="1200" cap="none" spc="-121"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GB" sz="8100" dirty="0">
                    <a:latin typeface="ZapfChancery"/>
                    <a:sym typeface="Symbol"/>
                  </a:rPr>
                  <a:t></a:t>
                </a:r>
                <a:r>
                  <a:rPr lang="en-GB" sz="8100" baseline="-25000" dirty="0">
                    <a:latin typeface="ZapfChancery"/>
                    <a:sym typeface="Symbol"/>
                  </a:rPr>
                  <a:t>0</a:t>
                </a:r>
                <a:r>
                  <a:rPr lang="en-GB" sz="8100" dirty="0">
                    <a:ea typeface="Cambria Math"/>
                  </a:rPr>
                  <a:t> </a:t>
                </a:r>
                <a:r>
                  <a:rPr lang="en-GB" sz="8100" dirty="0">
                    <a:ea typeface="Cambria Math"/>
                  </a:rPr>
                  <a:t>= </a:t>
                </a:r>
                <a:r>
                  <a:rPr lang="en-GB" sz="8100" dirty="0">
                    <a:latin typeface="Consolas" pitchFamily="49" charset="0"/>
                    <a:ea typeface="Cambria Math"/>
                    <a:cs typeface="Consolas" pitchFamily="49" charset="0"/>
                  </a:rPr>
                  <a:t>0</a:t>
                </a:r>
                <a14:m>
                  <m:oMath xmlns:m="http://schemas.openxmlformats.org/officeDocument/2006/math">
                    <m:r>
                      <a:rPr lang="en-GB" sz="8100">
                        <a:latin typeface="Cambria Math"/>
                        <a:sym typeface="Symbol"/>
                      </a:rPr>
                      <m:t> </m:t>
                    </m:r>
                  </m:oMath>
                </a14:m>
                <a:endParaRPr lang="en-GB" sz="5500" dirty="0">
                  <a:latin typeface="Candara" pitchFamily="34" charset="0"/>
                </a:endParaRPr>
              </a:p>
            </p:txBody>
          </p:sp>
        </mc:Choice>
        <mc:Fallback xmlns="">
          <p:sp>
            <p:nvSpPr>
              <p:cNvPr id="5" name="Title 1"/>
              <p:cNvSpPr txBox="1">
                <a:spLocks noRot="1" noChangeAspect="1" noMove="1" noResize="1" noEditPoints="1" noAdjustHandles="1" noChangeArrowheads="1" noChangeShapeType="1" noTextEdit="1"/>
              </p:cNvSpPr>
              <p:nvPr/>
            </p:nvSpPr>
            <p:spPr>
              <a:xfrm>
                <a:off x="332695" y="3593971"/>
                <a:ext cx="11171635" cy="609539"/>
              </a:xfrm>
              <a:prstGeom prst="rect">
                <a:avLst/>
              </a:prstGeom>
              <a:blipFill rotWithShape="1">
                <a:blip r:embed="rId3"/>
                <a:stretch>
                  <a:fillRect t="-93000" b="-236000"/>
                </a:stretch>
              </a:blipFill>
            </p:spPr>
            <p:txBody>
              <a:bodyPr/>
              <a:lstStyle/>
              <a:p>
                <a:r>
                  <a:rPr lang="en-GB">
                    <a:noFill/>
                  </a:rPr>
                  <a:t> </a:t>
                </a:r>
              </a:p>
            </p:txBody>
          </p:sp>
        </mc:Fallback>
      </mc:AlternateContent>
      <p:sp>
        <p:nvSpPr>
          <p:cNvPr id="6" name="Rectangular Callout 5"/>
          <p:cNvSpPr/>
          <p:nvPr/>
        </p:nvSpPr>
        <p:spPr bwMode="auto">
          <a:xfrm>
            <a:off x="5928856" y="345073"/>
            <a:ext cx="2826031" cy="446898"/>
          </a:xfrm>
          <a:prstGeom prst="wedgeRectCallout">
            <a:avLst>
              <a:gd name="adj1" fmla="val -95322"/>
              <a:gd name="adj2" fmla="val 103754"/>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15" tIns="38408" rIns="76815" bIns="38408" numCol="1" rtlCol="0" anchor="ctr" anchorCtr="0" compatLnSpc="1">
            <a:prstTxWarp prst="textNoShape">
              <a:avLst/>
            </a:prstTxWarp>
            <a:spAutoFit/>
          </a:bodyPr>
          <a:lstStyle/>
          <a:p>
            <a:pPr algn="ctr" defTabSz="767935"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7" name="Rectangular Callout 6"/>
          <p:cNvSpPr/>
          <p:nvPr/>
        </p:nvSpPr>
        <p:spPr bwMode="auto">
          <a:xfrm>
            <a:off x="6030865" y="1559019"/>
            <a:ext cx="2826031" cy="446898"/>
          </a:xfrm>
          <a:prstGeom prst="wedgeRectCallout">
            <a:avLst>
              <a:gd name="adj1" fmla="val -52928"/>
              <a:gd name="adj2" fmla="val -32491"/>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15" tIns="38408" rIns="76815" bIns="38408" numCol="1" rtlCol="0" anchor="ctr" anchorCtr="0" compatLnSpc="1">
            <a:prstTxWarp prst="textNoShape">
              <a:avLst/>
            </a:prstTxWarp>
            <a:spAutoFit/>
          </a:bodyPr>
          <a:lstStyle/>
          <a:p>
            <a:pPr algn="ctr" defTabSz="767935"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Lots of work here</a:t>
            </a:r>
          </a:p>
        </p:txBody>
      </p:sp>
      <p:sp>
        <p:nvSpPr>
          <p:cNvPr id="9" name="Rectangular Callout 8"/>
          <p:cNvSpPr/>
          <p:nvPr/>
        </p:nvSpPr>
        <p:spPr bwMode="auto">
          <a:xfrm>
            <a:off x="1046168" y="2491361"/>
            <a:ext cx="2826031" cy="816230"/>
          </a:xfrm>
          <a:prstGeom prst="wedgeRectCallout">
            <a:avLst>
              <a:gd name="adj1" fmla="val 21714"/>
              <a:gd name="adj2" fmla="val -197853"/>
            </a:avLst>
          </a:prstGeom>
          <a:solidFill>
            <a:srgbClr val="0070C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815" tIns="38408" rIns="76815" bIns="38408" numCol="1" rtlCol="0" anchor="ctr" anchorCtr="0" compatLnSpc="1">
            <a:prstTxWarp prst="textNoShape">
              <a:avLst/>
            </a:prstTxWarp>
            <a:spAutoFit/>
          </a:bodyPr>
          <a:lstStyle/>
          <a:p>
            <a:pPr algn="ctr" defTabSz="767935" fontAlgn="base">
              <a:spcBef>
                <a:spcPct val="0"/>
              </a:spcBef>
              <a:spcAft>
                <a:spcPct val="0"/>
              </a:spcAft>
            </a:pPr>
            <a:r>
              <a:rPr lang="en-GB" sz="2400" b="1" dirty="0">
                <a:gradFill>
                  <a:gsLst>
                    <a:gs pos="0">
                      <a:srgbClr val="FFFFFF"/>
                    </a:gs>
                    <a:gs pos="100000">
                      <a:srgbClr val="FFFFFF"/>
                    </a:gs>
                  </a:gsLst>
                  <a:lin ang="5400000" scaled="0"/>
                </a:gradFill>
                <a:latin typeface="Segoe Light" pitchFamily="34" charset="0"/>
              </a:rPr>
              <a:t>But what about here?</a:t>
            </a:r>
          </a:p>
        </p:txBody>
      </p:sp>
    </p:spTree>
    <p:extLst>
      <p:ext uri="{BB962C8B-B14F-4D97-AF65-F5344CB8AC3E}">
        <p14:creationId xmlns:p14="http://schemas.microsoft.com/office/powerpoint/2010/main" val="3561976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6" grpId="1" animBg="1"/>
      <p:bldP spid="7" grpId="0" animBg="1"/>
      <p:bldP spid="7" grpId="1" animBg="1"/>
      <p:bldP spid="9" grpId="0" animBg="1"/>
      <p:bldP spid="9" grpId="1"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205" y="527149"/>
            <a:ext cx="8382000" cy="609398"/>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Theme #1</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Big Data</a:t>
            </a:r>
            <a:r>
              <a:rPr lang="en-GB" sz="2800" dirty="0" smtClean="0">
                <a:latin typeface="Candara" pitchFamily="34" charset="0"/>
              </a:rPr>
              <a:t>  </a:t>
            </a:r>
            <a:r>
              <a:rPr lang="en-GB" sz="2800" dirty="0" smtClean="0">
                <a:latin typeface="Candara" pitchFamily="34" charset="0"/>
                <a:sym typeface="Wingdings" pitchFamily="2" charset="2"/>
              </a:rPr>
              <a:t> </a:t>
            </a:r>
            <a:r>
              <a:rPr lang="en-GB" sz="4000" dirty="0" smtClean="0">
                <a:latin typeface="Candara" pitchFamily="34" charset="0"/>
                <a:sym typeface="Wingdings" pitchFamily="2" charset="2"/>
              </a:rPr>
              <a:t>Big Metadata</a:t>
            </a:r>
            <a:br>
              <a:rPr lang="en-GB" sz="4000" dirty="0" smtClean="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smtClean="0">
                <a:latin typeface="Candara" pitchFamily="34" charset="0"/>
                <a:sym typeface="Wingdings" pitchFamily="2" charset="2"/>
              </a:rPr>
              <a:t/>
            </a:r>
            <a:br>
              <a:rPr lang="en-GB" sz="4000" dirty="0" smtClean="0">
                <a:latin typeface="Candara" pitchFamily="34" charset="0"/>
                <a:sym typeface="Wingdings" pitchFamily="2" charset="2"/>
              </a:rPr>
            </a:br>
            <a:r>
              <a:rPr lang="en-GB" sz="2400" dirty="0" smtClean="0">
                <a:latin typeface="Candara" pitchFamily="34" charset="0"/>
                <a:sym typeface="Wingdings" pitchFamily="2" charset="2"/>
              </a:rPr>
              <a:t>Strongly typed languages and tooling </a:t>
            </a:r>
            <a:r>
              <a:rPr lang="en-GB" sz="2400" i="1" dirty="0" smtClean="0">
                <a:latin typeface="Candara" pitchFamily="34" charset="0"/>
                <a:sym typeface="Wingdings" pitchFamily="2" charset="2"/>
              </a:rPr>
              <a:t>must</a:t>
            </a:r>
            <a:r>
              <a:rPr lang="en-GB" sz="2400" dirty="0" smtClean="0">
                <a:latin typeface="Candara" pitchFamily="34" charset="0"/>
                <a:sym typeface="Wingdings" pitchFamily="2" charset="2"/>
              </a:rPr>
              <a:t> have a role here, surely!</a:t>
            </a:r>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endParaRPr lang="en-GB" sz="4000" dirty="0">
              <a:latin typeface="Candara" pitchFamily="34" charset="0"/>
            </a:endParaRPr>
          </a:p>
        </p:txBody>
      </p:sp>
    </p:spTree>
    <p:extLst>
      <p:ext uri="{BB962C8B-B14F-4D97-AF65-F5344CB8AC3E}">
        <p14:creationId xmlns:p14="http://schemas.microsoft.com/office/powerpoint/2010/main" val="248102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6480" y="269974"/>
            <a:ext cx="8382000" cy="609398"/>
          </a:xfrm>
        </p:spPr>
        <p:txBody>
          <a:bodyPr>
            <a:noAutofit/>
          </a:bodyPr>
          <a:lstStyle/>
          <a:p>
            <a:r>
              <a:rPr lang="en-GB" sz="4000" dirty="0" smtClean="0">
                <a:latin typeface="Candara" pitchFamily="34" charset="0"/>
              </a:rPr>
              <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
            </a:r>
            <a:br>
              <a:rPr lang="en-GB" sz="4000" dirty="0" smtClean="0">
                <a:latin typeface="Candara" pitchFamily="34" charset="0"/>
              </a:rPr>
            </a:br>
            <a:r>
              <a:rPr lang="en-GB" sz="4000" dirty="0" smtClean="0">
                <a:latin typeface="Candara" pitchFamily="34" charset="0"/>
              </a:rPr>
              <a:t>Theme #2</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4000" dirty="0">
                <a:latin typeface="Candara" pitchFamily="34" charset="0"/>
              </a:rPr>
              <a:t>Huge Information Spaces can </a:t>
            </a:r>
            <a:r>
              <a:rPr lang="en-GB" sz="4000" dirty="0" smtClean="0">
                <a:latin typeface="Candara" pitchFamily="34" charset="0"/>
              </a:rPr>
              <a:t>and should be viewed as Software Components</a:t>
            </a:r>
            <a:br>
              <a:rPr lang="en-GB" sz="4000" dirty="0" smtClean="0">
                <a:latin typeface="Candara" pitchFamily="34" charset="0"/>
              </a:rPr>
            </a:br>
            <a:r>
              <a:rPr lang="en-GB" sz="4000" dirty="0" smtClean="0">
                <a:latin typeface="Candara" pitchFamily="34" charset="0"/>
              </a:rPr>
              <a:t/>
            </a:r>
            <a:br>
              <a:rPr lang="en-GB" sz="4000" dirty="0" smtClean="0">
                <a:latin typeface="Candara" pitchFamily="34" charset="0"/>
              </a:rPr>
            </a:br>
            <a:r>
              <a:rPr lang="en-GB" sz="2000" dirty="0" smtClean="0">
                <a:latin typeface="Candara" pitchFamily="34" charset="0"/>
              </a:rPr>
              <a:t>example: </a:t>
            </a:r>
            <a:br>
              <a:rPr lang="en-GB" sz="2000" dirty="0" smtClean="0">
                <a:latin typeface="Candara" pitchFamily="34" charset="0"/>
              </a:rPr>
            </a:br>
            <a:r>
              <a:rPr lang="en-GB" sz="2000" dirty="0" smtClean="0">
                <a:latin typeface="Candara" pitchFamily="34" charset="0"/>
              </a:rPr>
              <a:t>schema change &lt;-&gt; component versioning &lt;-&gt; </a:t>
            </a:r>
            <a:br>
              <a:rPr lang="en-GB" sz="2000" dirty="0" smtClean="0">
                <a:latin typeface="Candara" pitchFamily="34" charset="0"/>
              </a:rPr>
            </a:br>
            <a:r>
              <a:rPr lang="en-GB" sz="2000" dirty="0" smtClean="0">
                <a:latin typeface="Candara" pitchFamily="34" charset="0"/>
              </a:rPr>
              <a:t>source compatibility &lt;-&gt; binary compatibility</a:t>
            </a:r>
            <a:r>
              <a:rPr lang="en-GB" sz="4000" dirty="0" smtClean="0">
                <a:latin typeface="Candara" pitchFamily="34" charset="0"/>
              </a:rPr>
              <a:t/>
            </a:r>
            <a:br>
              <a:rPr lang="en-GB" sz="4000" dirty="0" smtClean="0">
                <a:latin typeface="Candara" pitchFamily="34" charset="0"/>
              </a:rPr>
            </a:br>
            <a:r>
              <a:rPr lang="en-GB" sz="2000" dirty="0">
                <a:latin typeface="Candara" pitchFamily="34" charset="0"/>
              </a:rPr>
              <a:t/>
            </a:r>
            <a:br>
              <a:rPr lang="en-GB" sz="2000" dirty="0">
                <a:latin typeface="Candara" pitchFamily="34" charset="0"/>
              </a:rPr>
            </a:br>
            <a:r>
              <a:rPr lang="en-GB" sz="2000" dirty="0">
                <a:latin typeface="Candara" pitchFamily="34" charset="0"/>
              </a:rPr>
              <a:t>example: </a:t>
            </a:r>
            <a:br>
              <a:rPr lang="en-GB" sz="2000" dirty="0">
                <a:latin typeface="Candara" pitchFamily="34" charset="0"/>
              </a:rPr>
            </a:br>
            <a:r>
              <a:rPr lang="en-GB" sz="2000" dirty="0" smtClean="0">
                <a:latin typeface="Candara" pitchFamily="34" charset="0"/>
              </a:rPr>
              <a:t>software component engineering  &lt;-&gt;  information space engineering</a:t>
            </a:r>
            <a:endParaRPr lang="en-GB" sz="2000" dirty="0">
              <a:latin typeface="Candara" pitchFamily="34" charset="0"/>
            </a:endParaRPr>
          </a:p>
        </p:txBody>
      </p:sp>
    </p:spTree>
    <p:extLst>
      <p:ext uri="{BB962C8B-B14F-4D97-AF65-F5344CB8AC3E}">
        <p14:creationId xmlns:p14="http://schemas.microsoft.com/office/powerpoint/2010/main" val="180737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smtClean="0">
                <a:latin typeface="Candara" pitchFamily="34" charset="0"/>
              </a:rPr>
              <a:t>Theme #3</a:t>
            </a:r>
            <a:r>
              <a:rPr lang="en-GB" sz="4000" dirty="0">
                <a:latin typeface="Candara" pitchFamily="34" charset="0"/>
              </a:rPr>
              <a:t/>
            </a:r>
            <a:br>
              <a:rPr lang="en-GB" sz="4000" dirty="0">
                <a:latin typeface="Candara" pitchFamily="34" charset="0"/>
              </a:rPr>
            </a:br>
            <a:r>
              <a:rPr lang="en-GB" sz="4000" dirty="0">
                <a:latin typeface="Candara" pitchFamily="34" charset="0"/>
              </a:rPr>
              <a:t/>
            </a:r>
            <a:br>
              <a:rPr lang="en-GB" sz="4000" dirty="0">
                <a:latin typeface="Candara" pitchFamily="34" charset="0"/>
              </a:rPr>
            </a:br>
            <a:r>
              <a:rPr lang="en-GB" sz="3600" dirty="0">
                <a:latin typeface="Candara" pitchFamily="34" charset="0"/>
              </a:rPr>
              <a:t>Multiple Data Standards with One Simple Mechanism</a:t>
            </a:r>
            <a:br>
              <a:rPr lang="en-GB" sz="3600" dirty="0">
                <a:latin typeface="Candara" pitchFamily="34" charset="0"/>
              </a:rPr>
            </a:br>
            <a:r>
              <a:rPr lang="en-GB" sz="4000" dirty="0">
                <a:latin typeface="Candara" pitchFamily="34" charset="0"/>
              </a:rPr>
              <a:t/>
            </a:r>
            <a:br>
              <a:rPr lang="en-GB" sz="4000" dirty="0">
                <a:latin typeface="Candara" pitchFamily="34" charset="0"/>
              </a:rPr>
            </a:br>
            <a:r>
              <a:rPr lang="en-GB" sz="2400" dirty="0" smtClean="0">
                <a:latin typeface="Candara" pitchFamily="34" charset="0"/>
              </a:rPr>
              <a:t>Rich type systems, importing rich metadata where it exists</a:t>
            </a:r>
            <a:br>
              <a:rPr lang="en-GB" sz="2400" dirty="0" smtClean="0">
                <a:latin typeface="Candara" pitchFamily="34" charset="0"/>
              </a:rPr>
            </a:br>
            <a:endParaRPr lang="en-GB" sz="2400" dirty="0">
              <a:latin typeface="Candara" pitchFamily="34" charset="0"/>
            </a:endParaRPr>
          </a:p>
        </p:txBody>
      </p:sp>
    </p:spTree>
    <p:extLst>
      <p:ext uri="{BB962C8B-B14F-4D97-AF65-F5344CB8AC3E}">
        <p14:creationId xmlns:p14="http://schemas.microsoft.com/office/powerpoint/2010/main" val="81771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GB" sz="4000" dirty="0" smtClean="0">
                <a:latin typeface="Candara" pitchFamily="34" charset="0"/>
              </a:rPr>
              <a:t>Theme #4</a:t>
            </a:r>
            <a:br>
              <a:rPr lang="en-GB" sz="4000" dirty="0" smtClean="0">
                <a:latin typeface="Candara" pitchFamily="34" charset="0"/>
              </a:rPr>
            </a:br>
            <a:r>
              <a:rPr lang="en-GB" sz="4000" dirty="0" smtClean="0">
                <a:latin typeface="Candara" pitchFamily="34" charset="0"/>
              </a:rPr>
              <a:t/>
            </a:r>
            <a:br>
              <a:rPr lang="en-GB" sz="4000" dirty="0" smtClean="0">
                <a:latin typeface="Candara" pitchFamily="34" charset="0"/>
              </a:rPr>
            </a:br>
            <a:r>
              <a:rPr lang="en-GB" sz="3600" dirty="0" smtClean="0">
                <a:latin typeface="Candara" pitchFamily="34" charset="0"/>
              </a:rPr>
              <a:t>Measure languages by their effectiveness  at working with rich external information spaces</a:t>
            </a:r>
            <a:br>
              <a:rPr lang="en-GB" sz="3600" dirty="0" smtClean="0">
                <a:latin typeface="Candara" pitchFamily="34" charset="0"/>
              </a:rPr>
            </a:br>
            <a:r>
              <a:rPr lang="en-GB" sz="2400" dirty="0">
                <a:latin typeface="Candara" pitchFamily="34" charset="0"/>
                <a:sym typeface="Wingdings" pitchFamily="2" charset="2"/>
              </a:rPr>
              <a:t/>
            </a:r>
            <a:br>
              <a:rPr lang="en-GB" sz="2400" dirty="0">
                <a:latin typeface="Candara" pitchFamily="34" charset="0"/>
                <a:sym typeface="Wingdings" pitchFamily="2" charset="2"/>
              </a:rPr>
            </a:br>
            <a:r>
              <a:rPr lang="en-GB" sz="2400" dirty="0">
                <a:latin typeface="Candara" pitchFamily="34" charset="0"/>
                <a:sym typeface="Wingdings" pitchFamily="2" charset="2"/>
              </a:rPr>
              <a:t>Example: </a:t>
            </a:r>
            <a:r>
              <a:rPr lang="en-GB" sz="2400" dirty="0" smtClean="0">
                <a:latin typeface="Candara" pitchFamily="34" charset="0"/>
                <a:sym typeface="Wingdings" pitchFamily="2" charset="2"/>
              </a:rPr>
              <a:t>queries, JSON, XML, type providers, </a:t>
            </a:r>
            <a:r>
              <a:rPr lang="en-GB" sz="2400" dirty="0" err="1" smtClean="0">
                <a:latin typeface="Candara" pitchFamily="34" charset="0"/>
                <a:sym typeface="Wingdings" pitchFamily="2" charset="2"/>
              </a:rPr>
              <a:t>async</a:t>
            </a:r>
            <a:r>
              <a:rPr lang="en-GB" sz="2400" dirty="0" smtClean="0">
                <a:latin typeface="Candara" pitchFamily="34" charset="0"/>
                <a:sym typeface="Wingdings" pitchFamily="2" charset="2"/>
              </a:rPr>
              <a:t>…</a:t>
            </a:r>
            <a:br>
              <a:rPr lang="en-GB" sz="2400" dirty="0" smtClean="0">
                <a:latin typeface="Candara" pitchFamily="34" charset="0"/>
                <a:sym typeface="Wingdings" pitchFamily="2" charset="2"/>
              </a:rPr>
            </a:br>
            <a:endParaRPr lang="en-GB" sz="2400" dirty="0">
              <a:latin typeface="Candara" pitchFamily="34" charset="0"/>
            </a:endParaRPr>
          </a:p>
        </p:txBody>
      </p:sp>
    </p:spTree>
    <p:extLst>
      <p:ext uri="{BB962C8B-B14F-4D97-AF65-F5344CB8AC3E}">
        <p14:creationId xmlns:p14="http://schemas.microsoft.com/office/powerpoint/2010/main" val="3889701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355" y="2098774"/>
            <a:ext cx="8382000" cy="609398"/>
          </a:xfrm>
        </p:spPr>
        <p:txBody>
          <a:bodyPr>
            <a:noAutofit/>
          </a:bodyPr>
          <a:lstStyle/>
          <a:p>
            <a:r>
              <a:rPr lang="en-GB" sz="4000" dirty="0" smtClean="0">
                <a:latin typeface="Candara" pitchFamily="34" charset="0"/>
              </a:rPr>
              <a:t>Theme #5</a:t>
            </a:r>
            <a:br>
              <a:rPr lang="en-GB" sz="4000" dirty="0" smtClean="0">
                <a:latin typeface="Candara" pitchFamily="34" charset="0"/>
              </a:rPr>
            </a:br>
            <a:r>
              <a:rPr lang="en-GB" sz="4000" dirty="0">
                <a:latin typeface="Candara" pitchFamily="34" charset="0"/>
              </a:rPr>
              <a:t/>
            </a:r>
            <a:br>
              <a:rPr lang="en-GB" sz="4000" dirty="0">
                <a:latin typeface="Candara" pitchFamily="34" charset="0"/>
              </a:rPr>
            </a:br>
            <a:r>
              <a:rPr lang="en-GB" sz="4000" dirty="0" smtClean="0">
                <a:latin typeface="Candara" pitchFamily="34" charset="0"/>
              </a:rPr>
              <a:t>Programming Type </a:t>
            </a:r>
            <a:r>
              <a:rPr lang="en-GB" sz="4000" dirty="0">
                <a:latin typeface="Candara" pitchFamily="34" charset="0"/>
              </a:rPr>
              <a:t>Systems </a:t>
            </a:r>
            <a:r>
              <a:rPr lang="en-GB" sz="4000" dirty="0" smtClean="0">
                <a:latin typeface="Candara" pitchFamily="34" charset="0"/>
              </a:rPr>
              <a:t>v.</a:t>
            </a:r>
            <a:r>
              <a:rPr lang="en-GB" sz="4000" dirty="0" smtClean="0">
                <a:latin typeface="Candara" pitchFamily="34" charset="0"/>
                <a:sym typeface="Wingdings" pitchFamily="2" charset="2"/>
              </a:rPr>
              <a:t> </a:t>
            </a: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a:latin typeface="Candara" pitchFamily="34" charset="0"/>
                <a:sym typeface="Wingdings" pitchFamily="2" charset="2"/>
              </a:rPr>
              <a:t>Information Space </a:t>
            </a:r>
            <a:r>
              <a:rPr lang="en-GB" sz="4000" dirty="0" smtClean="0">
                <a:latin typeface="Candara" pitchFamily="34" charset="0"/>
                <a:sym typeface="Wingdings" pitchFamily="2" charset="2"/>
              </a:rPr>
              <a:t>Metadata</a:t>
            </a:r>
            <a:br>
              <a:rPr lang="en-GB" sz="4000" dirty="0" smtClean="0">
                <a:latin typeface="Candara" pitchFamily="34" charset="0"/>
                <a:sym typeface="Wingdings" pitchFamily="2" charset="2"/>
              </a:rPr>
            </a:br>
            <a:r>
              <a:rPr lang="en-GB" sz="4000" dirty="0" smtClean="0">
                <a:latin typeface="Candara" pitchFamily="34" charset="0"/>
                <a:sym typeface="Wingdings" pitchFamily="2" charset="2"/>
              </a:rPr>
              <a:t>Synergy or Conflict?</a:t>
            </a: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4000" dirty="0">
                <a:latin typeface="Candara" pitchFamily="34" charset="0"/>
                <a:sym typeface="Wingdings" pitchFamily="2" charset="2"/>
              </a:rPr>
              <a:t/>
            </a:r>
            <a:br>
              <a:rPr lang="en-GB" sz="4000" dirty="0">
                <a:latin typeface="Candara" pitchFamily="34" charset="0"/>
                <a:sym typeface="Wingdings" pitchFamily="2" charset="2"/>
              </a:rPr>
            </a:br>
            <a:r>
              <a:rPr lang="en-GB" sz="2000" dirty="0">
                <a:latin typeface="Candara" pitchFamily="34" charset="0"/>
                <a:sym typeface="Wingdings" pitchFamily="2" charset="2"/>
              </a:rPr>
              <a:t>Examples: </a:t>
            </a:r>
            <a:r>
              <a:rPr lang="en-GB" sz="2000" dirty="0" smtClean="0">
                <a:latin typeface="Candara" pitchFamily="34" charset="0"/>
                <a:sym typeface="Wingdings" pitchFamily="2" charset="2"/>
              </a:rPr>
              <a:t>Types, Schema, Constraints, Units </a:t>
            </a:r>
            <a:r>
              <a:rPr lang="en-GB" sz="2000" dirty="0">
                <a:latin typeface="Candara" pitchFamily="34" charset="0"/>
                <a:sym typeface="Wingdings" pitchFamily="2" charset="2"/>
              </a:rPr>
              <a:t>of Measure, Security Information, Documentation, Definition Locations, Help </a:t>
            </a:r>
            <a:r>
              <a:rPr lang="en-GB" sz="2000" dirty="0" smtClean="0">
                <a:latin typeface="Candara" pitchFamily="34" charset="0"/>
                <a:sym typeface="Wingdings" pitchFamily="2" charset="2"/>
              </a:rPr>
              <a:t>, Provenance</a:t>
            </a:r>
            <a:r>
              <a:rPr lang="en-GB" sz="2000" dirty="0">
                <a:latin typeface="Candara" pitchFamily="34" charset="0"/>
                <a:sym typeface="Wingdings" pitchFamily="2" charset="2"/>
              </a:rPr>
              <a:t>, Privacy, Ratings, Rankings, </a:t>
            </a:r>
            <a:r>
              <a:rPr lang="en-GB" sz="2000" dirty="0" smtClean="0">
                <a:latin typeface="Candara" pitchFamily="34" charset="0"/>
                <a:sym typeface="Wingdings" pitchFamily="2" charset="2"/>
              </a:rPr>
              <a:t>Search…</a:t>
            </a:r>
            <a:endParaRPr lang="en-GB" sz="2000" dirty="0">
              <a:latin typeface="Candara" pitchFamily="34" charset="0"/>
            </a:endParaRPr>
          </a:p>
        </p:txBody>
      </p:sp>
    </p:spTree>
    <p:extLst>
      <p:ext uri="{BB962C8B-B14F-4D97-AF65-F5344CB8AC3E}">
        <p14:creationId xmlns:p14="http://schemas.microsoft.com/office/powerpoint/2010/main" val="1467104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rPr>
              <a:t>Units of Measure from the Web</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378370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9102" y="318861"/>
            <a:ext cx="8382000" cy="609398"/>
          </a:xfrm>
        </p:spPr>
        <p:txBody>
          <a:bodyPr>
            <a:noAutofit/>
          </a:bodyPr>
          <a:lstStyle/>
          <a:p>
            <a:r>
              <a:rPr lang="en-GB" sz="4100" dirty="0">
                <a:latin typeface="Candara" pitchFamily="34" charset="0"/>
              </a:rPr>
              <a:t>Some </a:t>
            </a:r>
            <a:r>
              <a:rPr lang="en-GB" sz="4100" dirty="0">
                <a:latin typeface="Candara" pitchFamily="34" charset="0"/>
              </a:rPr>
              <a:t>Research </a:t>
            </a:r>
            <a:r>
              <a:rPr lang="en-GB" sz="4100" dirty="0">
                <a:latin typeface="Candara" pitchFamily="34" charset="0"/>
              </a:rPr>
              <a:t>Questions</a:t>
            </a:r>
            <a:br>
              <a:rPr lang="en-GB" sz="4100" dirty="0">
                <a:latin typeface="Candara" pitchFamily="34" charset="0"/>
              </a:rPr>
            </a:br>
            <a:r>
              <a:rPr lang="en-GB" sz="4100" dirty="0">
                <a:latin typeface="Candara" pitchFamily="34" charset="0"/>
              </a:rPr>
              <a:t/>
            </a:r>
            <a:br>
              <a:rPr lang="en-GB" sz="4100" dirty="0">
                <a:latin typeface="Candara" pitchFamily="34" charset="0"/>
              </a:rPr>
            </a:br>
            <a:endParaRPr lang="en-GB" sz="2000" dirty="0">
              <a:latin typeface="Candara" pitchFamily="34" charset="0"/>
            </a:endParaRPr>
          </a:p>
        </p:txBody>
      </p:sp>
      <p:sp>
        <p:nvSpPr>
          <p:cNvPr id="4" name="TextBox 3"/>
          <p:cNvSpPr txBox="1"/>
          <p:nvPr/>
        </p:nvSpPr>
        <p:spPr>
          <a:xfrm>
            <a:off x="781051" y="1308955"/>
            <a:ext cx="3495675" cy="923330"/>
          </a:xfrm>
          <a:prstGeom prst="rect">
            <a:avLst/>
          </a:prstGeom>
          <a:noFill/>
        </p:spPr>
        <p:txBody>
          <a:bodyPr wrap="square" lIns="0" tIns="0" rIns="0" bIns="0" rtlCol="0">
            <a:spAutoFit/>
          </a:bodyPr>
          <a:lstStyle/>
          <a:p>
            <a:r>
              <a:rPr lang="en-GB" sz="2000" b="1" dirty="0">
                <a:gradFill>
                  <a:gsLst>
                    <a:gs pos="0">
                      <a:schemeClr val="tx1"/>
                    </a:gs>
                    <a:gs pos="86000">
                      <a:schemeClr val="tx1"/>
                    </a:gs>
                  </a:gsLst>
                  <a:lin ang="5400000" scaled="0"/>
                </a:gradFill>
                <a:latin typeface="Segoe Light" pitchFamily="34" charset="0"/>
              </a:rPr>
              <a:t>Can we design </a:t>
            </a:r>
            <a:r>
              <a:rPr lang="en-GB" sz="2000" b="1" dirty="0">
                <a:gradFill>
                  <a:gsLst>
                    <a:gs pos="0">
                      <a:schemeClr val="tx1"/>
                    </a:gs>
                    <a:gs pos="86000">
                      <a:schemeClr val="tx1"/>
                    </a:gs>
                  </a:gsLst>
                  <a:lin ang="5400000" scaled="0"/>
                </a:gradFill>
                <a:latin typeface="Segoe Light" pitchFamily="34" charset="0"/>
              </a:rPr>
              <a:t>library/</a:t>
            </a:r>
            <a:r>
              <a:rPr lang="en-GB" sz="2000" b="1" dirty="0">
                <a:latin typeface="Segoe Light" pitchFamily="34" charset="0"/>
              </a:rPr>
              <a:t>provider mechanisms </a:t>
            </a:r>
            <a:r>
              <a:rPr lang="en-GB" sz="2000" b="1" dirty="0">
                <a:latin typeface="Segoe Light" pitchFamily="34" charset="0"/>
              </a:rPr>
              <a:t>which </a:t>
            </a:r>
            <a:r>
              <a:rPr lang="en-GB" sz="2000" b="1" dirty="0">
                <a:solidFill>
                  <a:srgbClr val="FFFF00"/>
                </a:solidFill>
                <a:latin typeface="Segoe Light" pitchFamily="34" charset="0"/>
              </a:rPr>
              <a:t>incorporate schema change policies</a:t>
            </a:r>
            <a:r>
              <a:rPr lang="en-GB" sz="2000" b="1" dirty="0">
                <a:gradFill>
                  <a:gsLst>
                    <a:gs pos="0">
                      <a:schemeClr val="tx1"/>
                    </a:gs>
                    <a:gs pos="86000">
                      <a:schemeClr val="tx1"/>
                    </a:gs>
                  </a:gsLst>
                  <a:lin ang="5400000" scaled="0"/>
                </a:gradFill>
                <a:latin typeface="Segoe Light" pitchFamily="34" charset="0"/>
              </a:rPr>
              <a:t>?</a:t>
            </a:r>
          </a:p>
        </p:txBody>
      </p:sp>
      <p:sp>
        <p:nvSpPr>
          <p:cNvPr id="5" name="TextBox 4"/>
          <p:cNvSpPr txBox="1"/>
          <p:nvPr/>
        </p:nvSpPr>
        <p:spPr>
          <a:xfrm>
            <a:off x="5255211" y="2280737"/>
            <a:ext cx="3495675" cy="923330"/>
          </a:xfrm>
          <a:prstGeom prst="rect">
            <a:avLst/>
          </a:prstGeom>
          <a:noFill/>
        </p:spPr>
        <p:txBody>
          <a:bodyPr wrap="square" lIns="0" tIns="0" rIns="0" bIns="0" rtlCol="0">
            <a:spAutoFit/>
          </a:bodyPr>
          <a:lstStyle/>
          <a:p>
            <a:r>
              <a:rPr lang="en-GB" sz="2000" b="1" dirty="0">
                <a:gradFill>
                  <a:gsLst>
                    <a:gs pos="0">
                      <a:schemeClr val="tx1"/>
                    </a:gs>
                    <a:gs pos="86000">
                      <a:schemeClr val="tx1"/>
                    </a:gs>
                  </a:gsLst>
                  <a:lin ang="5400000" scaled="0"/>
                </a:gradFill>
                <a:latin typeface="Segoe Light" pitchFamily="34" charset="0"/>
              </a:rPr>
              <a:t>Can we </a:t>
            </a:r>
            <a:r>
              <a:rPr lang="en-GB" sz="2000" b="1" dirty="0">
                <a:solidFill>
                  <a:srgbClr val="FFFF00"/>
                </a:solidFill>
                <a:latin typeface="Segoe Light" pitchFamily="34" charset="0"/>
              </a:rPr>
              <a:t>prove</a:t>
            </a:r>
            <a:r>
              <a:rPr lang="en-GB" sz="2000" b="1" dirty="0">
                <a:solidFill>
                  <a:srgbClr val="0070C0"/>
                </a:solidFill>
                <a:latin typeface="Segoe Light" pitchFamily="34" charset="0"/>
              </a:rPr>
              <a:t> </a:t>
            </a:r>
            <a:r>
              <a:rPr lang="en-GB" sz="2000" b="1" dirty="0">
                <a:solidFill>
                  <a:srgbClr val="FFFF00"/>
                </a:solidFill>
                <a:latin typeface="Segoe Light" pitchFamily="34" charset="0"/>
              </a:rPr>
              <a:t>correctness</a:t>
            </a:r>
            <a:r>
              <a:rPr lang="en-GB" sz="2000" b="1" dirty="0">
                <a:solidFill>
                  <a:srgbClr val="0070C0"/>
                </a:solidFill>
                <a:latin typeface="Segoe Light" pitchFamily="34" charset="0"/>
              </a:rPr>
              <a:t> </a:t>
            </a:r>
            <a:r>
              <a:rPr lang="en-GB" sz="2000" b="1" dirty="0">
                <a:solidFill>
                  <a:srgbClr val="FFFF00"/>
                </a:solidFill>
                <a:latin typeface="Segoe Light" pitchFamily="34" charset="0"/>
              </a:rPr>
              <a:t>or</a:t>
            </a:r>
            <a:r>
              <a:rPr lang="en-GB" sz="2000" b="1" dirty="0">
                <a:solidFill>
                  <a:srgbClr val="0070C0"/>
                </a:solidFill>
                <a:latin typeface="Segoe Light" pitchFamily="34" charset="0"/>
              </a:rPr>
              <a:t> </a:t>
            </a:r>
            <a:r>
              <a:rPr lang="en-GB" sz="2000" b="1" dirty="0">
                <a:solidFill>
                  <a:srgbClr val="FFFF00"/>
                </a:solidFill>
                <a:latin typeface="Segoe Light" pitchFamily="34" charset="0"/>
              </a:rPr>
              <a:t>find</a:t>
            </a:r>
            <a:r>
              <a:rPr lang="en-GB" sz="2000" b="1" dirty="0">
                <a:solidFill>
                  <a:srgbClr val="FFFF00"/>
                </a:solidFill>
                <a:latin typeface="Segoe Light" pitchFamily="34" charset="0"/>
              </a:rPr>
              <a:t> </a:t>
            </a:r>
            <a:r>
              <a:rPr lang="en-GB" sz="2000" b="1" dirty="0">
                <a:solidFill>
                  <a:srgbClr val="FFFF00"/>
                </a:solidFill>
                <a:latin typeface="Segoe Light" pitchFamily="34" charset="0"/>
              </a:rPr>
              <a:t>bugs in provider components</a:t>
            </a:r>
            <a:r>
              <a:rPr lang="en-GB" sz="2000" b="1" dirty="0">
                <a:gradFill>
                  <a:gsLst>
                    <a:gs pos="0">
                      <a:schemeClr val="tx1"/>
                    </a:gs>
                    <a:gs pos="86000">
                      <a:schemeClr val="tx1"/>
                    </a:gs>
                  </a:gsLst>
                  <a:lin ang="5400000" scaled="0"/>
                </a:gradFill>
                <a:latin typeface="Segoe Light" pitchFamily="34" charset="0"/>
              </a:rPr>
              <a:t>?</a:t>
            </a:r>
          </a:p>
        </p:txBody>
      </p:sp>
      <p:sp>
        <p:nvSpPr>
          <p:cNvPr id="6" name="TextBox 5"/>
          <p:cNvSpPr txBox="1"/>
          <p:nvPr/>
        </p:nvSpPr>
        <p:spPr>
          <a:xfrm>
            <a:off x="447675" y="2828931"/>
            <a:ext cx="3495675" cy="923330"/>
          </a:xfrm>
          <a:prstGeom prst="rect">
            <a:avLst/>
          </a:prstGeom>
          <a:noFill/>
        </p:spPr>
        <p:txBody>
          <a:bodyPr wrap="square" lIns="0" tIns="0" rIns="0" bIns="0" rtlCol="0">
            <a:spAutoFit/>
          </a:bodyPr>
          <a:lstStyle/>
          <a:p>
            <a:r>
              <a:rPr lang="en-GB" sz="2000" b="1" dirty="0">
                <a:gradFill>
                  <a:gsLst>
                    <a:gs pos="0">
                      <a:schemeClr val="tx1"/>
                    </a:gs>
                    <a:gs pos="86000">
                      <a:schemeClr val="tx1"/>
                    </a:gs>
                  </a:gsLst>
                  <a:lin ang="5400000" scaled="0"/>
                </a:gradFill>
                <a:latin typeface="Segoe Light" pitchFamily="34" charset="0"/>
              </a:rPr>
              <a:t>Can </a:t>
            </a:r>
            <a:r>
              <a:rPr lang="en-GB" sz="2000" b="1" dirty="0" smtClean="0">
                <a:gradFill>
                  <a:gsLst>
                    <a:gs pos="0">
                      <a:schemeClr val="tx1"/>
                    </a:gs>
                    <a:gs pos="86000">
                      <a:schemeClr val="tx1"/>
                    </a:gs>
                  </a:gsLst>
                  <a:lin ang="5400000" scaled="0"/>
                </a:gradFill>
                <a:latin typeface="Segoe Light" pitchFamily="34" charset="0"/>
              </a:rPr>
              <a:t>we provide</a:t>
            </a:r>
            <a:r>
              <a:rPr lang="en-GB" sz="2000" b="1" dirty="0" smtClean="0">
                <a:solidFill>
                  <a:srgbClr val="FFFF00"/>
                </a:solidFill>
                <a:latin typeface="Segoe Light" pitchFamily="34" charset="0"/>
              </a:rPr>
              <a:t> </a:t>
            </a:r>
            <a:r>
              <a:rPr lang="en-GB" sz="2000" b="1" dirty="0">
                <a:solidFill>
                  <a:srgbClr val="FFFF00"/>
                </a:solidFill>
                <a:latin typeface="Segoe Light" pitchFamily="34" charset="0"/>
              </a:rPr>
              <a:t>all</a:t>
            </a:r>
            <a:r>
              <a:rPr lang="en-GB" sz="2000" b="1" dirty="0">
                <a:solidFill>
                  <a:srgbClr val="FFFF00"/>
                </a:solidFill>
                <a:latin typeface="Segoe Light" pitchFamily="34" charset="0"/>
              </a:rPr>
              <a:t> </a:t>
            </a:r>
            <a:r>
              <a:rPr lang="en-GB" sz="2000" b="1" dirty="0">
                <a:solidFill>
                  <a:srgbClr val="FFFF00"/>
                </a:solidFill>
                <a:latin typeface="Segoe Light" pitchFamily="34" charset="0"/>
              </a:rPr>
              <a:t>the</a:t>
            </a:r>
            <a:r>
              <a:rPr lang="en-GB" sz="2000" b="1" dirty="0">
                <a:solidFill>
                  <a:srgbClr val="0070C0"/>
                </a:solidFill>
                <a:latin typeface="Segoe Light" pitchFamily="34" charset="0"/>
              </a:rPr>
              <a:t> </a:t>
            </a:r>
            <a:r>
              <a:rPr lang="en-GB" sz="2000" b="1" dirty="0">
                <a:solidFill>
                  <a:srgbClr val="FFFF00"/>
                </a:solidFill>
                <a:latin typeface="Segoe Light" pitchFamily="34" charset="0"/>
              </a:rPr>
              <a:t>data</a:t>
            </a:r>
            <a:r>
              <a:rPr lang="en-GB" sz="2000" b="1" dirty="0">
                <a:solidFill>
                  <a:srgbClr val="0070C0"/>
                </a:solidFill>
                <a:latin typeface="Segoe Light" pitchFamily="34" charset="0"/>
              </a:rPr>
              <a:t> </a:t>
            </a:r>
            <a:r>
              <a:rPr lang="en-GB" sz="2000" b="1" dirty="0">
                <a:solidFill>
                  <a:srgbClr val="FFFF00"/>
                </a:solidFill>
                <a:latin typeface="Segoe Light" pitchFamily="34" charset="0"/>
              </a:rPr>
              <a:t>in</a:t>
            </a:r>
            <a:r>
              <a:rPr lang="en-GB" sz="2000" b="1" dirty="0">
                <a:solidFill>
                  <a:srgbClr val="0070C0"/>
                </a:solidFill>
                <a:latin typeface="Segoe Light" pitchFamily="34" charset="0"/>
              </a:rPr>
              <a:t> </a:t>
            </a:r>
            <a:r>
              <a:rPr lang="en-GB" sz="2000" b="1" dirty="0" smtClean="0">
                <a:solidFill>
                  <a:srgbClr val="FFFF00"/>
                </a:solidFill>
                <a:latin typeface="Segoe Light" pitchFamily="34" charset="0"/>
              </a:rPr>
              <a:t>the enterprise </a:t>
            </a:r>
            <a:r>
              <a:rPr lang="en-GB" sz="2000" b="1" dirty="0" smtClean="0">
                <a:latin typeface="Segoe Light" pitchFamily="34" charset="0"/>
              </a:rPr>
              <a:t>(e.g.</a:t>
            </a:r>
            <a:r>
              <a:rPr lang="en-GB" sz="2000" b="1" dirty="0" smtClean="0">
                <a:solidFill>
                  <a:srgbClr val="FFFF00"/>
                </a:solidFill>
                <a:latin typeface="Segoe Light" pitchFamily="34" charset="0"/>
              </a:rPr>
              <a:t> SAP </a:t>
            </a:r>
            <a:r>
              <a:rPr lang="en-GB" sz="2000" b="1" dirty="0" smtClean="0">
                <a:latin typeface="Segoe Light" pitchFamily="34" charset="0"/>
              </a:rPr>
              <a:t>or</a:t>
            </a:r>
            <a:r>
              <a:rPr lang="en-GB" sz="2000" b="1" dirty="0" smtClean="0">
                <a:solidFill>
                  <a:srgbClr val="FFFF00"/>
                </a:solidFill>
                <a:latin typeface="Segoe Light" pitchFamily="34" charset="0"/>
              </a:rPr>
              <a:t> Microsoft Dynamics</a:t>
            </a:r>
            <a:r>
              <a:rPr lang="en-GB" sz="2000" b="1" dirty="0" smtClean="0">
                <a:latin typeface="Segoe Light" pitchFamily="34" charset="0"/>
              </a:rPr>
              <a:t>)</a:t>
            </a:r>
            <a:r>
              <a:rPr lang="en-GB" sz="2000" b="1" dirty="0" smtClean="0">
                <a:gradFill>
                  <a:gsLst>
                    <a:gs pos="0">
                      <a:schemeClr val="tx1"/>
                    </a:gs>
                    <a:gs pos="86000">
                      <a:schemeClr val="tx1"/>
                    </a:gs>
                  </a:gsLst>
                  <a:lin ang="5400000" scaled="0"/>
                </a:gradFill>
                <a:latin typeface="Segoe Light" pitchFamily="34" charset="0"/>
              </a:rPr>
              <a:t>?</a:t>
            </a:r>
            <a:endParaRPr lang="en-GB" sz="2000" b="1" dirty="0">
              <a:gradFill>
                <a:gsLst>
                  <a:gs pos="0">
                    <a:schemeClr val="tx1"/>
                  </a:gs>
                  <a:gs pos="86000">
                    <a:schemeClr val="tx1"/>
                  </a:gs>
                </a:gsLst>
                <a:lin ang="5400000" scaled="0"/>
              </a:gradFill>
              <a:latin typeface="Segoe Light" pitchFamily="34" charset="0"/>
            </a:endParaRPr>
          </a:p>
        </p:txBody>
      </p:sp>
      <p:sp>
        <p:nvSpPr>
          <p:cNvPr id="7" name="TextBox 6"/>
          <p:cNvSpPr txBox="1"/>
          <p:nvPr/>
        </p:nvSpPr>
        <p:spPr>
          <a:xfrm>
            <a:off x="4834425" y="6198654"/>
            <a:ext cx="3495675" cy="307777"/>
          </a:xfrm>
          <a:prstGeom prst="rect">
            <a:avLst/>
          </a:prstGeom>
          <a:noFill/>
        </p:spPr>
        <p:txBody>
          <a:bodyPr wrap="square" lIns="0" tIns="0" rIns="0" bIns="0" rtlCol="0">
            <a:spAutoFit/>
          </a:bodyPr>
          <a:lstStyle/>
          <a:p>
            <a:r>
              <a:rPr lang="en-GB" sz="2000" b="1" dirty="0">
                <a:gradFill>
                  <a:gsLst>
                    <a:gs pos="0">
                      <a:schemeClr val="tx1"/>
                    </a:gs>
                    <a:gs pos="86000">
                      <a:schemeClr val="tx1"/>
                    </a:gs>
                  </a:gsLst>
                  <a:lin ang="5400000" scaled="0"/>
                </a:gradFill>
                <a:latin typeface="Segoe Light" pitchFamily="34" charset="0"/>
              </a:rPr>
              <a:t>Can we </a:t>
            </a:r>
            <a:r>
              <a:rPr lang="en-GB" sz="2000" b="1" dirty="0">
                <a:gradFill>
                  <a:gsLst>
                    <a:gs pos="0">
                      <a:schemeClr val="tx1"/>
                    </a:gs>
                    <a:gs pos="86000">
                      <a:schemeClr val="tx1"/>
                    </a:gs>
                  </a:gsLst>
                  <a:lin ang="5400000" scaled="0"/>
                </a:gradFill>
                <a:latin typeface="Segoe Light" pitchFamily="34" charset="0"/>
              </a:rPr>
              <a:t>go </a:t>
            </a:r>
            <a:r>
              <a:rPr lang="en-GB" sz="2000" b="1" dirty="0">
                <a:solidFill>
                  <a:srgbClr val="0070C0"/>
                </a:solidFill>
                <a:latin typeface="Segoe Light" pitchFamily="34" charset="0"/>
              </a:rPr>
              <a:t>mutually recursive</a:t>
            </a:r>
            <a:r>
              <a:rPr lang="en-GB" sz="2000" b="1" dirty="0">
                <a:gradFill>
                  <a:gsLst>
                    <a:gs pos="0">
                      <a:schemeClr val="tx1"/>
                    </a:gs>
                    <a:gs pos="86000">
                      <a:schemeClr val="tx1"/>
                    </a:gs>
                  </a:gsLst>
                  <a:lin ang="5400000" scaled="0"/>
                </a:gradFill>
                <a:latin typeface="Segoe Light" pitchFamily="34" charset="0"/>
              </a:rPr>
              <a:t>?</a:t>
            </a:r>
            <a:endParaRPr lang="en-GB" sz="2000" b="1" dirty="0">
              <a:gradFill>
                <a:gsLst>
                  <a:gs pos="0">
                    <a:schemeClr val="tx1"/>
                  </a:gs>
                  <a:gs pos="86000">
                    <a:schemeClr val="tx1"/>
                  </a:gs>
                </a:gsLst>
                <a:lin ang="5400000" scaled="0"/>
              </a:gradFill>
              <a:latin typeface="Segoe Light" pitchFamily="34" charset="0"/>
            </a:endParaRPr>
          </a:p>
        </p:txBody>
      </p:sp>
      <p:sp>
        <p:nvSpPr>
          <p:cNvPr id="8" name="TextBox 7"/>
          <p:cNvSpPr txBox="1"/>
          <p:nvPr/>
        </p:nvSpPr>
        <p:spPr>
          <a:xfrm>
            <a:off x="550074" y="5367848"/>
            <a:ext cx="3495675" cy="923330"/>
          </a:xfrm>
          <a:prstGeom prst="rect">
            <a:avLst/>
          </a:prstGeom>
          <a:noFill/>
        </p:spPr>
        <p:txBody>
          <a:bodyPr wrap="square" lIns="0" tIns="0" rIns="0" bIns="0" rtlCol="0">
            <a:spAutoFit/>
          </a:bodyPr>
          <a:lstStyle/>
          <a:p>
            <a:r>
              <a:rPr lang="en-GB" sz="2000" b="1" dirty="0">
                <a:gradFill>
                  <a:gsLst>
                    <a:gs pos="0">
                      <a:schemeClr val="tx1"/>
                    </a:gs>
                    <a:gs pos="86000">
                      <a:schemeClr val="tx1"/>
                    </a:gs>
                  </a:gsLst>
                  <a:lin ang="5400000" scaled="0"/>
                </a:gradFill>
                <a:latin typeface="Segoe Light" pitchFamily="34" charset="0"/>
              </a:rPr>
              <a:t>Can </a:t>
            </a:r>
            <a:r>
              <a:rPr lang="en-GB" sz="2000" b="1" dirty="0">
                <a:solidFill>
                  <a:srgbClr val="FFFF00"/>
                </a:solidFill>
                <a:latin typeface="Segoe Light" pitchFamily="34" charset="0"/>
              </a:rPr>
              <a:t>security, privacy</a:t>
            </a:r>
            <a:r>
              <a:rPr lang="en-GB" sz="2000" b="1" dirty="0">
                <a:solidFill>
                  <a:srgbClr val="0070C0"/>
                </a:solidFill>
                <a:latin typeface="Segoe Light" pitchFamily="34" charset="0"/>
              </a:rPr>
              <a:t> </a:t>
            </a:r>
            <a:r>
              <a:rPr lang="en-GB" sz="2000" b="1" dirty="0">
                <a:solidFill>
                  <a:srgbClr val="FFFF00"/>
                </a:solidFill>
                <a:latin typeface="Segoe Light" pitchFamily="34" charset="0"/>
              </a:rPr>
              <a:t>and</a:t>
            </a:r>
            <a:r>
              <a:rPr lang="en-GB" sz="2000" b="1" dirty="0">
                <a:solidFill>
                  <a:srgbClr val="0070C0"/>
                </a:solidFill>
                <a:latin typeface="Segoe Light" pitchFamily="34" charset="0"/>
              </a:rPr>
              <a:t> </a:t>
            </a:r>
            <a:r>
              <a:rPr lang="en-GB" sz="2000" b="1" dirty="0">
                <a:solidFill>
                  <a:srgbClr val="FFFF00"/>
                </a:solidFill>
                <a:latin typeface="Segoe Light" pitchFamily="34" charset="0"/>
              </a:rPr>
              <a:t>provenance</a:t>
            </a:r>
            <a:r>
              <a:rPr lang="en-GB" sz="2000" b="1" dirty="0">
                <a:solidFill>
                  <a:srgbClr val="0070C0"/>
                </a:solidFill>
                <a:latin typeface="Segoe Light" pitchFamily="34" charset="0"/>
              </a:rPr>
              <a:t> </a:t>
            </a:r>
            <a:r>
              <a:rPr lang="en-GB" sz="2000" b="1" dirty="0">
                <a:solidFill>
                  <a:srgbClr val="FFFF00"/>
                </a:solidFill>
                <a:latin typeface="Segoe Light" pitchFamily="34" charset="0"/>
              </a:rPr>
              <a:t>annotations </a:t>
            </a:r>
            <a:r>
              <a:rPr lang="en-GB" sz="2000" b="1" dirty="0">
                <a:gradFill>
                  <a:gsLst>
                    <a:gs pos="0">
                      <a:schemeClr val="tx1"/>
                    </a:gs>
                    <a:gs pos="86000">
                      <a:schemeClr val="tx1"/>
                    </a:gs>
                  </a:gsLst>
                  <a:lin ang="5400000" scaled="0"/>
                </a:gradFill>
                <a:latin typeface="Segoe Light" pitchFamily="34" charset="0"/>
              </a:rPr>
              <a:t>be provided?</a:t>
            </a:r>
          </a:p>
        </p:txBody>
      </p:sp>
      <p:sp>
        <p:nvSpPr>
          <p:cNvPr id="9" name="TextBox 8"/>
          <p:cNvSpPr txBox="1"/>
          <p:nvPr/>
        </p:nvSpPr>
        <p:spPr>
          <a:xfrm>
            <a:off x="4972048" y="1137831"/>
            <a:ext cx="3495675" cy="923330"/>
          </a:xfrm>
          <a:prstGeom prst="rect">
            <a:avLst/>
          </a:prstGeom>
          <a:noFill/>
        </p:spPr>
        <p:txBody>
          <a:bodyPr wrap="square" lIns="0" tIns="0" rIns="0" bIns="0" rtlCol="0">
            <a:spAutoFit/>
          </a:bodyPr>
          <a:lstStyle/>
          <a:p>
            <a:r>
              <a:rPr lang="en-GB" sz="2000" b="1" dirty="0">
                <a:gradFill>
                  <a:gsLst>
                    <a:gs pos="0">
                      <a:schemeClr val="tx1"/>
                    </a:gs>
                    <a:gs pos="86000">
                      <a:schemeClr val="tx1"/>
                    </a:gs>
                  </a:gsLst>
                  <a:lin ang="5400000" scaled="0"/>
                </a:gradFill>
                <a:latin typeface="Segoe Light" pitchFamily="34" charset="0"/>
              </a:rPr>
              <a:t>Can </a:t>
            </a:r>
            <a:r>
              <a:rPr lang="en-GB" sz="2000" b="1" dirty="0">
                <a:solidFill>
                  <a:srgbClr val="FFFF00"/>
                </a:solidFill>
                <a:latin typeface="Segoe Light" pitchFamily="34" charset="0"/>
              </a:rPr>
              <a:t>provided probabilistic metadata </a:t>
            </a:r>
            <a:r>
              <a:rPr lang="en-GB" sz="2000" b="1" dirty="0">
                <a:gradFill>
                  <a:gsLst>
                    <a:gs pos="0">
                      <a:schemeClr val="tx1"/>
                    </a:gs>
                    <a:gs pos="86000">
                      <a:schemeClr val="tx1"/>
                    </a:gs>
                  </a:gsLst>
                  <a:lin ang="5400000" scaled="0"/>
                </a:gradFill>
                <a:latin typeface="Segoe Light" pitchFamily="34" charset="0"/>
              </a:rPr>
              <a:t>be useful for </a:t>
            </a:r>
            <a:r>
              <a:rPr lang="en-GB" sz="2000" b="1" dirty="0">
                <a:gradFill>
                  <a:gsLst>
                    <a:gs pos="0">
                      <a:schemeClr val="tx1"/>
                    </a:gs>
                    <a:gs pos="86000">
                      <a:schemeClr val="tx1"/>
                    </a:gs>
                  </a:gsLst>
                  <a:lin ang="5400000" scaled="0"/>
                </a:gradFill>
                <a:latin typeface="Segoe Light" pitchFamily="34" charset="0"/>
              </a:rPr>
              <a:t>typing or tooling</a:t>
            </a:r>
            <a:r>
              <a:rPr lang="en-GB" sz="2000" b="1" dirty="0">
                <a:gradFill>
                  <a:gsLst>
                    <a:gs pos="0">
                      <a:schemeClr val="tx1"/>
                    </a:gs>
                    <a:gs pos="86000">
                      <a:schemeClr val="tx1"/>
                    </a:gs>
                  </a:gsLst>
                  <a:lin ang="5400000" scaled="0"/>
                </a:gradFill>
                <a:latin typeface="Segoe Light" pitchFamily="34" charset="0"/>
              </a:rPr>
              <a:t>?</a:t>
            </a:r>
          </a:p>
        </p:txBody>
      </p:sp>
      <p:sp>
        <p:nvSpPr>
          <p:cNvPr id="10" name="TextBox 9"/>
          <p:cNvSpPr txBox="1"/>
          <p:nvPr/>
        </p:nvSpPr>
        <p:spPr>
          <a:xfrm>
            <a:off x="4045749" y="3383150"/>
            <a:ext cx="3495675" cy="615553"/>
          </a:xfrm>
          <a:prstGeom prst="rect">
            <a:avLst/>
          </a:prstGeom>
          <a:noFill/>
        </p:spPr>
        <p:txBody>
          <a:bodyPr wrap="square" lIns="0" tIns="0" rIns="0" bIns="0" rtlCol="0">
            <a:spAutoFit/>
          </a:bodyPr>
          <a:lstStyle/>
          <a:p>
            <a:r>
              <a:rPr lang="en-GB" sz="2000" b="1" dirty="0">
                <a:gradFill>
                  <a:gsLst>
                    <a:gs pos="0">
                      <a:schemeClr val="tx1"/>
                    </a:gs>
                    <a:gs pos="86000">
                      <a:schemeClr val="tx1"/>
                    </a:gs>
                  </a:gsLst>
                  <a:lin ang="5400000" scaled="0"/>
                </a:gradFill>
                <a:latin typeface="Segoe Light" pitchFamily="34" charset="0"/>
              </a:rPr>
              <a:t>Can we </a:t>
            </a:r>
            <a:r>
              <a:rPr lang="en-GB" sz="2000" b="1" dirty="0">
                <a:solidFill>
                  <a:srgbClr val="FFFF00"/>
                </a:solidFill>
                <a:latin typeface="Segoe Light" pitchFamily="34" charset="0"/>
              </a:rPr>
              <a:t>plug and play more language logic</a:t>
            </a:r>
            <a:r>
              <a:rPr lang="en-GB" sz="2000" b="1" dirty="0">
                <a:gradFill>
                  <a:gsLst>
                    <a:gs pos="0">
                      <a:schemeClr val="tx1"/>
                    </a:gs>
                    <a:gs pos="86000">
                      <a:schemeClr val="tx1"/>
                    </a:gs>
                  </a:gsLst>
                  <a:lin ang="5400000" scaled="0"/>
                </a:gradFill>
                <a:latin typeface="Segoe Light" pitchFamily="34" charset="0"/>
              </a:rPr>
              <a:t>? </a:t>
            </a:r>
          </a:p>
        </p:txBody>
      </p:sp>
      <p:sp>
        <p:nvSpPr>
          <p:cNvPr id="11" name="TextBox 10"/>
          <p:cNvSpPr txBox="1"/>
          <p:nvPr/>
        </p:nvSpPr>
        <p:spPr>
          <a:xfrm>
            <a:off x="366003" y="4356516"/>
            <a:ext cx="3495675" cy="615553"/>
          </a:xfrm>
          <a:prstGeom prst="rect">
            <a:avLst/>
          </a:prstGeom>
          <a:noFill/>
        </p:spPr>
        <p:txBody>
          <a:bodyPr wrap="square" lIns="0" tIns="0" rIns="0" bIns="0" rtlCol="0">
            <a:spAutoFit/>
          </a:bodyPr>
          <a:lstStyle/>
          <a:p>
            <a:r>
              <a:rPr lang="en-GB" sz="2000" b="1" dirty="0">
                <a:gradFill>
                  <a:gsLst>
                    <a:gs pos="0">
                      <a:schemeClr val="tx1"/>
                    </a:gs>
                    <a:gs pos="86000">
                      <a:schemeClr val="tx1"/>
                    </a:gs>
                  </a:gsLst>
                  <a:lin ang="5400000" scaled="0"/>
                </a:gradFill>
                <a:latin typeface="Segoe Light" pitchFamily="34" charset="0"/>
              </a:rPr>
              <a:t>Can </a:t>
            </a:r>
            <a:r>
              <a:rPr lang="en-GB" sz="2000" b="1" dirty="0">
                <a:gradFill>
                  <a:gsLst>
                    <a:gs pos="0">
                      <a:schemeClr val="tx1"/>
                    </a:gs>
                    <a:gs pos="86000">
                      <a:schemeClr val="tx1"/>
                    </a:gs>
                  </a:gsLst>
                  <a:lin ang="5400000" scaled="0"/>
                </a:gradFill>
                <a:latin typeface="Segoe Light" pitchFamily="34" charset="0"/>
              </a:rPr>
              <a:t>we provide and check</a:t>
            </a:r>
            <a:r>
              <a:rPr lang="en-GB" sz="2000" b="1" dirty="0">
                <a:solidFill>
                  <a:srgbClr val="0070C0"/>
                </a:solidFill>
                <a:latin typeface="Segoe Light" pitchFamily="34" charset="0"/>
              </a:rPr>
              <a:t> </a:t>
            </a:r>
            <a:r>
              <a:rPr lang="en-GB" sz="2000" b="1" dirty="0">
                <a:solidFill>
                  <a:srgbClr val="FFFF00"/>
                </a:solidFill>
                <a:latin typeface="Segoe Light" pitchFamily="34" charset="0"/>
              </a:rPr>
              <a:t>richer</a:t>
            </a:r>
            <a:r>
              <a:rPr lang="en-GB" sz="2000" b="1" dirty="0">
                <a:solidFill>
                  <a:srgbClr val="0070C0"/>
                </a:solidFill>
                <a:latin typeface="Segoe Light" pitchFamily="34" charset="0"/>
              </a:rPr>
              <a:t> </a:t>
            </a:r>
            <a:r>
              <a:rPr lang="en-GB" sz="2000" b="1" dirty="0">
                <a:solidFill>
                  <a:srgbClr val="FFFF00"/>
                </a:solidFill>
                <a:latin typeface="Segoe Light" pitchFamily="34" charset="0"/>
              </a:rPr>
              <a:t>constraints</a:t>
            </a:r>
            <a:r>
              <a:rPr lang="en-GB" sz="2000" b="1" dirty="0">
                <a:gradFill>
                  <a:gsLst>
                    <a:gs pos="0">
                      <a:schemeClr val="tx1"/>
                    </a:gs>
                    <a:gs pos="86000">
                      <a:schemeClr val="tx1"/>
                    </a:gs>
                  </a:gsLst>
                  <a:lin ang="5400000" scaled="0"/>
                </a:gradFill>
                <a:latin typeface="Segoe Light" pitchFamily="34" charset="0"/>
              </a:rPr>
              <a:t>? </a:t>
            </a:r>
          </a:p>
        </p:txBody>
      </p:sp>
      <p:sp>
        <p:nvSpPr>
          <p:cNvPr id="12" name="TextBox 11"/>
          <p:cNvSpPr txBox="1"/>
          <p:nvPr/>
        </p:nvSpPr>
        <p:spPr>
          <a:xfrm>
            <a:off x="3861678" y="5367848"/>
            <a:ext cx="3495675" cy="615553"/>
          </a:xfrm>
          <a:prstGeom prst="rect">
            <a:avLst/>
          </a:prstGeom>
          <a:noFill/>
        </p:spPr>
        <p:txBody>
          <a:bodyPr wrap="square" lIns="0" tIns="0" rIns="0" bIns="0" rtlCol="0">
            <a:spAutoFit/>
          </a:bodyPr>
          <a:lstStyle/>
          <a:p>
            <a:r>
              <a:rPr lang="en-GB" sz="2000" b="1" dirty="0">
                <a:gradFill>
                  <a:gsLst>
                    <a:gs pos="0">
                      <a:schemeClr val="tx1"/>
                    </a:gs>
                    <a:gs pos="86000">
                      <a:schemeClr val="tx1"/>
                    </a:gs>
                  </a:gsLst>
                  <a:lin ang="5400000" scaled="0"/>
                </a:gradFill>
                <a:latin typeface="Segoe Light" pitchFamily="34" charset="0"/>
              </a:rPr>
              <a:t>Can we </a:t>
            </a:r>
            <a:r>
              <a:rPr lang="en-GB" sz="2000" b="1" dirty="0">
                <a:solidFill>
                  <a:srgbClr val="FFFF00"/>
                </a:solidFill>
                <a:latin typeface="Segoe Light" pitchFamily="34" charset="0"/>
              </a:rPr>
              <a:t>flow</a:t>
            </a:r>
            <a:r>
              <a:rPr lang="en-GB" sz="2000" b="1" dirty="0">
                <a:solidFill>
                  <a:srgbClr val="0070C0"/>
                </a:solidFill>
                <a:latin typeface="Segoe Light" pitchFamily="34" charset="0"/>
              </a:rPr>
              <a:t> </a:t>
            </a:r>
            <a:r>
              <a:rPr lang="en-GB" sz="2000" b="1" dirty="0">
                <a:solidFill>
                  <a:srgbClr val="FFFF00"/>
                </a:solidFill>
                <a:latin typeface="Segoe Light" pitchFamily="34" charset="0"/>
              </a:rPr>
              <a:t>types</a:t>
            </a:r>
            <a:r>
              <a:rPr lang="en-GB" sz="2000" b="1" dirty="0">
                <a:solidFill>
                  <a:srgbClr val="0070C0"/>
                </a:solidFill>
                <a:latin typeface="Segoe Light" pitchFamily="34" charset="0"/>
              </a:rPr>
              <a:t> </a:t>
            </a:r>
            <a:r>
              <a:rPr lang="en-GB" sz="2000" b="1" dirty="0">
                <a:solidFill>
                  <a:srgbClr val="FFFF00"/>
                </a:solidFill>
                <a:latin typeface="Segoe Light" pitchFamily="34" charset="0"/>
              </a:rPr>
              <a:t>into</a:t>
            </a:r>
            <a:r>
              <a:rPr lang="en-GB" sz="2000" b="1" dirty="0">
                <a:solidFill>
                  <a:srgbClr val="0070C0"/>
                </a:solidFill>
                <a:latin typeface="Segoe Light" pitchFamily="34" charset="0"/>
              </a:rPr>
              <a:t> </a:t>
            </a:r>
            <a:r>
              <a:rPr lang="en-GB" sz="2000" b="1" dirty="0">
                <a:solidFill>
                  <a:srgbClr val="FFFF00"/>
                </a:solidFill>
                <a:latin typeface="Segoe Light" pitchFamily="34" charset="0"/>
              </a:rPr>
              <a:t>the</a:t>
            </a:r>
            <a:r>
              <a:rPr lang="en-GB" sz="2000" b="1" dirty="0">
                <a:solidFill>
                  <a:srgbClr val="0070C0"/>
                </a:solidFill>
                <a:latin typeface="Segoe Light" pitchFamily="34" charset="0"/>
              </a:rPr>
              <a:t> </a:t>
            </a:r>
            <a:r>
              <a:rPr lang="en-GB" sz="2000" b="1" dirty="0">
                <a:solidFill>
                  <a:srgbClr val="FFFF00"/>
                </a:solidFill>
                <a:latin typeface="Segoe Light" pitchFamily="34" charset="0"/>
              </a:rPr>
              <a:t>providers</a:t>
            </a:r>
            <a:r>
              <a:rPr lang="en-GB" sz="2000" b="1" dirty="0">
                <a:gradFill>
                  <a:gsLst>
                    <a:gs pos="0">
                      <a:schemeClr val="tx1"/>
                    </a:gs>
                    <a:gs pos="86000">
                      <a:schemeClr val="tx1"/>
                    </a:gs>
                  </a:gsLst>
                  <a:lin ang="5400000" scaled="0"/>
                </a:gradFill>
                <a:latin typeface="Segoe Light" pitchFamily="34" charset="0"/>
              </a:rPr>
              <a:t>? </a:t>
            </a:r>
            <a:endParaRPr lang="en-GB" sz="2000" b="1" dirty="0">
              <a:gradFill>
                <a:gsLst>
                  <a:gs pos="0">
                    <a:schemeClr val="tx1"/>
                  </a:gs>
                  <a:gs pos="86000">
                    <a:schemeClr val="tx1"/>
                  </a:gs>
                </a:gsLst>
                <a:lin ang="5400000" scaled="0"/>
              </a:gradFill>
              <a:latin typeface="Segoe Light" pitchFamily="34" charset="0"/>
            </a:endParaRPr>
          </a:p>
        </p:txBody>
      </p:sp>
      <p:sp>
        <p:nvSpPr>
          <p:cNvPr id="13" name="TextBox 12"/>
          <p:cNvSpPr txBox="1"/>
          <p:nvPr/>
        </p:nvSpPr>
        <p:spPr>
          <a:xfrm>
            <a:off x="5379795" y="4356516"/>
            <a:ext cx="3495675" cy="615553"/>
          </a:xfrm>
          <a:prstGeom prst="rect">
            <a:avLst/>
          </a:prstGeom>
          <a:noFill/>
        </p:spPr>
        <p:txBody>
          <a:bodyPr wrap="square" lIns="0" tIns="0" rIns="0" bIns="0" rtlCol="0">
            <a:spAutoFit/>
          </a:bodyPr>
          <a:lstStyle/>
          <a:p>
            <a:r>
              <a:rPr lang="en-GB" sz="2000" b="1" dirty="0">
                <a:gradFill>
                  <a:gsLst>
                    <a:gs pos="0">
                      <a:schemeClr val="tx1"/>
                    </a:gs>
                    <a:gs pos="86000">
                      <a:schemeClr val="tx1"/>
                    </a:gs>
                  </a:gsLst>
                  <a:lin ang="5400000" scaled="0"/>
                </a:gradFill>
                <a:latin typeface="Segoe Light" pitchFamily="34" charset="0"/>
              </a:rPr>
              <a:t>Can </a:t>
            </a:r>
            <a:r>
              <a:rPr lang="en-GB" sz="2000" b="1" dirty="0">
                <a:gradFill>
                  <a:gsLst>
                    <a:gs pos="0">
                      <a:schemeClr val="tx1"/>
                    </a:gs>
                    <a:gs pos="86000">
                      <a:schemeClr val="tx1"/>
                    </a:gs>
                  </a:gsLst>
                  <a:lin ang="5400000" scaled="0"/>
                </a:gradFill>
                <a:latin typeface="Segoe Light" pitchFamily="34" charset="0"/>
              </a:rPr>
              <a:t>we build a </a:t>
            </a:r>
            <a:r>
              <a:rPr lang="en-GB" sz="2000" b="1" dirty="0">
                <a:solidFill>
                  <a:srgbClr val="FFFF00"/>
                </a:solidFill>
                <a:latin typeface="Segoe Light" pitchFamily="34" charset="0"/>
              </a:rPr>
              <a:t>truly</a:t>
            </a:r>
            <a:r>
              <a:rPr lang="en-GB" sz="2000" b="1" dirty="0">
                <a:solidFill>
                  <a:srgbClr val="0070C0"/>
                </a:solidFill>
                <a:latin typeface="Segoe Light" pitchFamily="34" charset="0"/>
              </a:rPr>
              <a:t> </a:t>
            </a:r>
            <a:r>
              <a:rPr lang="en-GB" sz="2000" b="1" dirty="0">
                <a:solidFill>
                  <a:srgbClr val="FFFF00"/>
                </a:solidFill>
                <a:latin typeface="Segoe Light" pitchFamily="34" charset="0"/>
              </a:rPr>
              <a:t>heterogeneous</a:t>
            </a:r>
            <a:r>
              <a:rPr lang="en-GB" sz="2000" b="1" dirty="0">
                <a:solidFill>
                  <a:srgbClr val="0070C0"/>
                </a:solidFill>
                <a:latin typeface="Segoe Light" pitchFamily="34" charset="0"/>
              </a:rPr>
              <a:t> </a:t>
            </a:r>
            <a:r>
              <a:rPr lang="en-GB" sz="2000" b="1" dirty="0">
                <a:solidFill>
                  <a:srgbClr val="FFFF00"/>
                </a:solidFill>
                <a:latin typeface="Segoe Light" pitchFamily="34" charset="0"/>
              </a:rPr>
              <a:t>language</a:t>
            </a:r>
            <a:r>
              <a:rPr lang="en-GB" sz="2000" b="1" dirty="0">
                <a:gradFill>
                  <a:gsLst>
                    <a:gs pos="0">
                      <a:schemeClr val="tx1"/>
                    </a:gs>
                    <a:gs pos="86000">
                      <a:schemeClr val="tx1"/>
                    </a:gs>
                  </a:gsLst>
                  <a:lin ang="5400000" scaled="0"/>
                </a:gradFill>
                <a:latin typeface="Segoe Light" pitchFamily="34" charset="0"/>
              </a:rPr>
              <a:t>? </a:t>
            </a:r>
            <a:endParaRPr lang="en-GB" sz="2000"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535715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64140742"/>
              </p:ext>
            </p:extLst>
          </p:nvPr>
        </p:nvGraphicFramePr>
        <p:xfrm>
          <a:off x="359662" y="152400"/>
          <a:ext cx="8382000" cy="5235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830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485469" y="917258"/>
            <a:ext cx="6994525" cy="1524000"/>
          </a:xfrm>
        </p:spPr>
        <p:txBody>
          <a:bodyPr>
            <a:normAutofit fontScale="90000"/>
          </a:bodyPr>
          <a:lstStyle/>
          <a:p>
            <a:r>
              <a:rPr lang="en-GB" dirty="0" smtClean="0">
                <a:solidFill>
                  <a:schemeClr val="tx1"/>
                </a:solidFill>
              </a:rPr>
              <a:t>Thank you!  </a:t>
            </a:r>
            <a:br>
              <a:rPr lang="en-GB" dirty="0" smtClean="0">
                <a:solidFill>
                  <a:schemeClr val="tx1"/>
                </a:solidFill>
              </a:rPr>
            </a:br>
            <a:r>
              <a:rPr lang="en-GB" dirty="0">
                <a:solidFill>
                  <a:schemeClr val="tx1"/>
                </a:solidFill>
              </a:rPr>
              <a:t/>
            </a:r>
            <a:br>
              <a:rPr lang="en-GB" dirty="0">
                <a:solidFill>
                  <a:schemeClr val="tx1"/>
                </a:solidFill>
              </a:rPr>
            </a:br>
            <a:r>
              <a:rPr lang="en-GB" dirty="0" smtClean="0">
                <a:solidFill>
                  <a:schemeClr val="tx1"/>
                </a:solidFill>
              </a:rPr>
              <a:t>Questions</a:t>
            </a:r>
            <a:r>
              <a:rPr lang="en-GB" b="1" dirty="0" smtClean="0">
                <a:solidFill>
                  <a:schemeClr val="tx1"/>
                </a:solidFill>
              </a:rPr>
              <a:t>? </a:t>
            </a:r>
            <a:br>
              <a:rPr lang="en-GB" b="1" dirty="0" smtClean="0">
                <a:solidFill>
                  <a:schemeClr val="tx1"/>
                </a:solidFill>
              </a:rPr>
            </a:br>
            <a:r>
              <a:rPr lang="en-GB" dirty="0">
                <a:solidFill>
                  <a:schemeClr val="tx1"/>
                </a:solidFill>
              </a:rPr>
              <a:t/>
            </a:r>
            <a:br>
              <a:rPr lang="en-GB" dirty="0">
                <a:solidFill>
                  <a:schemeClr val="tx1"/>
                </a:solidFill>
              </a:rPr>
            </a:br>
            <a:r>
              <a:rPr lang="en-GB" sz="2700" dirty="0" smtClean="0"/>
              <a:t>dsyme@microsoft.com 	www.fsharp.net</a:t>
            </a:r>
            <a:r>
              <a:rPr lang="en-GB" sz="2700" dirty="0"/>
              <a:t/>
            </a:r>
            <a:br>
              <a:rPr lang="en-GB" sz="2700" dirty="0"/>
            </a:br>
            <a:r>
              <a:rPr lang="en-GB" sz="2700" dirty="0" smtClean="0"/>
              <a:t>@dsyme			#</a:t>
            </a:r>
            <a:r>
              <a:rPr lang="en-GB" sz="2700" dirty="0" err="1" smtClean="0"/>
              <a:t>fsharp</a:t>
            </a:r>
            <a:endParaRPr lang="en-GB" sz="4900" dirty="0">
              <a:solidFill>
                <a:schemeClr val="tx1"/>
              </a:solidFill>
            </a:endParaRPr>
          </a:p>
        </p:txBody>
      </p:sp>
      <p:sp>
        <p:nvSpPr>
          <p:cNvPr id="5" name="Subtitle 4"/>
          <p:cNvSpPr>
            <a:spLocks noGrp="1"/>
          </p:cNvSpPr>
          <p:nvPr>
            <p:ph type="subTitle" idx="4294967295"/>
          </p:nvPr>
        </p:nvSpPr>
        <p:spPr>
          <a:xfrm>
            <a:off x="1" y="4191002"/>
            <a:ext cx="6994525" cy="461963"/>
          </a:xfrm>
        </p:spPr>
        <p:txBody>
          <a:bodyPr>
            <a:normAutofit/>
          </a:bodyPr>
          <a:lstStyle/>
          <a:p>
            <a:endParaRPr lang="en-GB" b="1" dirty="0"/>
          </a:p>
          <a:p>
            <a:endParaRPr lang="en-GB" dirty="0"/>
          </a:p>
        </p:txBody>
      </p:sp>
    </p:spTree>
    <p:extLst>
      <p:ext uri="{BB962C8B-B14F-4D97-AF65-F5344CB8AC3E}">
        <p14:creationId xmlns:p14="http://schemas.microsoft.com/office/powerpoint/2010/main" val="71839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2421577310"/>
              </p:ext>
            </p:extLst>
          </p:nvPr>
        </p:nvGraphicFramePr>
        <p:xfrm>
          <a:off x="2095501" y="2768600"/>
          <a:ext cx="4886326" cy="2017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1540986447"/>
              </p:ext>
            </p:extLst>
          </p:nvPr>
        </p:nvGraphicFramePr>
        <p:xfrm>
          <a:off x="457254" y="1003301"/>
          <a:ext cx="2962275" cy="10144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 11"/>
          <p:cNvGraphicFramePr/>
          <p:nvPr>
            <p:extLst>
              <p:ext uri="{D42A27DB-BD31-4B8C-83A1-F6EECF244321}">
                <p14:modId xmlns:p14="http://schemas.microsoft.com/office/powerpoint/2010/main" val="2939480197"/>
              </p:ext>
            </p:extLst>
          </p:nvPr>
        </p:nvGraphicFramePr>
        <p:xfrm>
          <a:off x="5743629" y="1016001"/>
          <a:ext cx="2962275" cy="101443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Rectangular Callout 13"/>
          <p:cNvSpPr/>
          <p:nvPr/>
        </p:nvSpPr>
        <p:spPr>
          <a:xfrm>
            <a:off x="3106168" y="138828"/>
            <a:ext cx="1905149" cy="545669"/>
          </a:xfrm>
          <a:prstGeom prst="wedgeRectCallout">
            <a:avLst>
              <a:gd name="adj1" fmla="val -50386"/>
              <a:gd name="adj2" fmla="val 12625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Extractors</a:t>
            </a:r>
          </a:p>
          <a:p>
            <a:pPr algn="ctr" defTabSz="831586"/>
            <a:r>
              <a:rPr lang="en-US" sz="1400" dirty="0">
                <a:solidFill>
                  <a:prstClr val="white"/>
                </a:solidFill>
                <a:latin typeface="Calibri" pitchFamily="34" charset="0"/>
                <a:cs typeface="Calibri" pitchFamily="34" charset="0"/>
              </a:rPr>
              <a:t>(see F# active patterns)</a:t>
            </a:r>
            <a:endParaRPr lang="en-US" sz="1400" dirty="0">
              <a:solidFill>
                <a:srgbClr val="FFFF00"/>
              </a:solidFill>
              <a:latin typeface="Calibri" pitchFamily="34" charset="0"/>
              <a:cs typeface="Calibri" pitchFamily="34" charset="0"/>
            </a:endParaRPr>
          </a:p>
        </p:txBody>
      </p:sp>
      <p:sp>
        <p:nvSpPr>
          <p:cNvPr id="15" name="Rectangular Callout 14"/>
          <p:cNvSpPr/>
          <p:nvPr/>
        </p:nvSpPr>
        <p:spPr>
          <a:xfrm>
            <a:off x="3353799" y="1150781"/>
            <a:ext cx="1921115" cy="514892"/>
          </a:xfrm>
          <a:prstGeom prst="wedgeRectCallout">
            <a:avLst>
              <a:gd name="adj1" fmla="val -60774"/>
              <a:gd name="adj2" fmla="val 1909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“Virtualization”</a:t>
            </a:r>
          </a:p>
          <a:p>
            <a:pPr algn="ctr" defTabSz="831586"/>
            <a:r>
              <a:rPr lang="en-US" sz="1200" dirty="0">
                <a:solidFill>
                  <a:prstClr val="white"/>
                </a:solidFill>
                <a:latin typeface="Calibri" pitchFamily="34" charset="0"/>
                <a:cs typeface="Calibri" pitchFamily="34" charset="0"/>
              </a:rPr>
              <a:t>(see F# </a:t>
            </a:r>
            <a:r>
              <a:rPr lang="en-US" sz="1200" dirty="0" err="1" smtClean="0">
                <a:solidFill>
                  <a:prstClr val="white"/>
                </a:solidFill>
                <a:latin typeface="Calibri" pitchFamily="34" charset="0"/>
                <a:cs typeface="Calibri" pitchFamily="34" charset="0"/>
              </a:rPr>
              <a:t>metaprog</a:t>
            </a:r>
            <a:r>
              <a:rPr lang="en-US" sz="1200" dirty="0" smtClean="0">
                <a:solidFill>
                  <a:prstClr val="white"/>
                </a:solidFill>
                <a:latin typeface="Calibri" pitchFamily="34" charset="0"/>
                <a:cs typeface="Calibri" pitchFamily="34" charset="0"/>
              </a:rPr>
              <a:t>)</a:t>
            </a:r>
            <a:endParaRPr lang="en-US" sz="1200" dirty="0">
              <a:solidFill>
                <a:srgbClr val="FFFF00"/>
              </a:solidFill>
              <a:latin typeface="Calibri" pitchFamily="34" charset="0"/>
              <a:cs typeface="Calibri" pitchFamily="34" charset="0"/>
            </a:endParaRPr>
          </a:p>
        </p:txBody>
      </p:sp>
      <p:sp>
        <p:nvSpPr>
          <p:cNvPr id="16" name="Rectangular Callout 15"/>
          <p:cNvSpPr/>
          <p:nvPr/>
        </p:nvSpPr>
        <p:spPr>
          <a:xfrm>
            <a:off x="140271" y="457299"/>
            <a:ext cx="1383083" cy="514892"/>
          </a:xfrm>
          <a:prstGeom prst="wedgeRectCallout">
            <a:avLst>
              <a:gd name="adj1" fmla="val 25359"/>
              <a:gd name="adj2" fmla="val 7267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a:solidFill>
                  <a:prstClr val="white"/>
                </a:solidFill>
                <a:latin typeface="Segoe Light" charset="0"/>
              </a:rPr>
              <a:t>Java Generics</a:t>
            </a:r>
          </a:p>
          <a:p>
            <a:pPr algn="ctr" defTabSz="831586"/>
            <a:r>
              <a:rPr lang="en-US" sz="1200" dirty="0">
                <a:solidFill>
                  <a:prstClr val="white"/>
                </a:solidFill>
                <a:latin typeface="Segoe Light" charset="0"/>
              </a:rPr>
              <a:t>(see .NET generics)</a:t>
            </a:r>
            <a:endParaRPr lang="en-US" sz="1200" dirty="0">
              <a:solidFill>
                <a:srgbClr val="FFFF00"/>
              </a:solidFill>
              <a:latin typeface="Segoe Light" charset="0"/>
            </a:endParaRPr>
          </a:p>
        </p:txBody>
      </p:sp>
      <p:sp>
        <p:nvSpPr>
          <p:cNvPr id="18" name="Rectangular Callout 17"/>
          <p:cNvSpPr/>
          <p:nvPr/>
        </p:nvSpPr>
        <p:spPr>
          <a:xfrm>
            <a:off x="6811584" y="247152"/>
            <a:ext cx="2007869" cy="468725"/>
          </a:xfrm>
          <a:prstGeom prst="wedgeRectCallout">
            <a:avLst>
              <a:gd name="adj1" fmla="val -4099"/>
              <a:gd name="adj2" fmla="val 11445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Python Comprehensions</a:t>
            </a:r>
          </a:p>
          <a:p>
            <a:pPr algn="ctr" defTabSz="831586"/>
            <a:r>
              <a:rPr lang="en-US" sz="1100" dirty="0">
                <a:solidFill>
                  <a:prstClr val="white"/>
                </a:solidFill>
                <a:latin typeface="Calibri" pitchFamily="34" charset="0"/>
                <a:cs typeface="Calibri" pitchFamily="34" charset="0"/>
              </a:rPr>
              <a:t>(see F# workflows)</a:t>
            </a:r>
            <a:endParaRPr lang="en-US" sz="1100" dirty="0">
              <a:solidFill>
                <a:srgbClr val="FFFF00"/>
              </a:solidFill>
              <a:latin typeface="Calibri" pitchFamily="34" charset="0"/>
              <a:cs typeface="Calibri" pitchFamily="34" charset="0"/>
            </a:endParaRPr>
          </a:p>
        </p:txBody>
      </p:sp>
      <p:sp>
        <p:nvSpPr>
          <p:cNvPr id="19" name="Rectangular Callout 18"/>
          <p:cNvSpPr/>
          <p:nvPr/>
        </p:nvSpPr>
        <p:spPr>
          <a:xfrm>
            <a:off x="6919212" y="1934299"/>
            <a:ext cx="1346214" cy="468725"/>
          </a:xfrm>
          <a:prstGeom prst="wedgeRectCallout">
            <a:avLst>
              <a:gd name="adj1" fmla="val -36209"/>
              <a:gd name="adj2" fmla="val -8462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Haskell Monads</a:t>
            </a:r>
          </a:p>
          <a:p>
            <a:pPr algn="ctr" defTabSz="831586"/>
            <a:r>
              <a:rPr lang="en-US" sz="1100" dirty="0">
                <a:solidFill>
                  <a:prstClr val="white"/>
                </a:solidFill>
                <a:latin typeface="Calibri" pitchFamily="34" charset="0"/>
                <a:cs typeface="Calibri" pitchFamily="34" charset="0"/>
              </a:rPr>
              <a:t>(see F# workflows)</a:t>
            </a:r>
            <a:endParaRPr lang="en-US" sz="1100" dirty="0">
              <a:solidFill>
                <a:srgbClr val="FFFF00"/>
              </a:solidFill>
              <a:latin typeface="Calibri" pitchFamily="34" charset="0"/>
              <a:cs typeface="Calibri" pitchFamily="34" charset="0"/>
            </a:endParaRPr>
          </a:p>
        </p:txBody>
      </p:sp>
      <p:graphicFrame>
        <p:nvGraphicFramePr>
          <p:cNvPr id="31" name="Diagram 30"/>
          <p:cNvGraphicFramePr/>
          <p:nvPr>
            <p:extLst>
              <p:ext uri="{D42A27DB-BD31-4B8C-83A1-F6EECF244321}">
                <p14:modId xmlns:p14="http://schemas.microsoft.com/office/powerpoint/2010/main" val="3532911764"/>
              </p:ext>
            </p:extLst>
          </p:nvPr>
        </p:nvGraphicFramePr>
        <p:xfrm>
          <a:off x="5652027" y="5232400"/>
          <a:ext cx="2962275" cy="101443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32" name="Diagram 31"/>
          <p:cNvGraphicFramePr/>
          <p:nvPr>
            <p:extLst>
              <p:ext uri="{D42A27DB-BD31-4B8C-83A1-F6EECF244321}">
                <p14:modId xmlns:p14="http://schemas.microsoft.com/office/powerpoint/2010/main" val="315174618"/>
              </p:ext>
            </p:extLst>
          </p:nvPr>
        </p:nvGraphicFramePr>
        <p:xfrm>
          <a:off x="735556" y="5257801"/>
          <a:ext cx="2962275" cy="101443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33" name="Rectangular Callout 32"/>
          <p:cNvSpPr/>
          <p:nvPr/>
        </p:nvSpPr>
        <p:spPr>
          <a:xfrm>
            <a:off x="1985235" y="2145578"/>
            <a:ext cx="1270873" cy="514892"/>
          </a:xfrm>
          <a:prstGeom prst="wedgeRectCallout">
            <a:avLst>
              <a:gd name="adj1" fmla="val 5158"/>
              <a:gd name="adj2" fmla="val -118583"/>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err="1">
                <a:solidFill>
                  <a:prstClr val="white"/>
                </a:solidFill>
                <a:latin typeface="Segoe Light" charset="0"/>
              </a:rPr>
              <a:t>Scala</a:t>
            </a:r>
            <a:r>
              <a:rPr lang="en-US" sz="1600" dirty="0">
                <a:solidFill>
                  <a:prstClr val="white"/>
                </a:solidFill>
                <a:latin typeface="Segoe Light" charset="0"/>
              </a:rPr>
              <a:t> “React”</a:t>
            </a:r>
          </a:p>
          <a:p>
            <a:pPr algn="ctr" defTabSz="831586"/>
            <a:r>
              <a:rPr lang="en-US" sz="1200" dirty="0">
                <a:solidFill>
                  <a:prstClr val="white"/>
                </a:solidFill>
                <a:latin typeface="Calibri" pitchFamily="34" charset="0"/>
                <a:cs typeface="Calibri" pitchFamily="34" charset="0"/>
              </a:rPr>
              <a:t>(see F# </a:t>
            </a:r>
            <a:r>
              <a:rPr lang="en-US" sz="1200" dirty="0" err="1">
                <a:solidFill>
                  <a:prstClr val="white"/>
                </a:solidFill>
                <a:latin typeface="Calibri" pitchFamily="34" charset="0"/>
                <a:cs typeface="Calibri" pitchFamily="34" charset="0"/>
              </a:rPr>
              <a:t>async</a:t>
            </a:r>
            <a:r>
              <a:rPr lang="en-US" sz="1200" dirty="0">
                <a:solidFill>
                  <a:prstClr val="white"/>
                </a:solidFill>
                <a:latin typeface="Calibri" pitchFamily="34" charset="0"/>
                <a:cs typeface="Calibri" pitchFamily="34" charset="0"/>
              </a:rPr>
              <a:t>)</a:t>
            </a:r>
            <a:endParaRPr lang="en-US" sz="1200" dirty="0">
              <a:solidFill>
                <a:srgbClr val="FFFF00"/>
              </a:solidFill>
              <a:latin typeface="Calibri" pitchFamily="34" charset="0"/>
              <a:cs typeface="Calibri" pitchFamily="34" charset="0"/>
            </a:endParaRPr>
          </a:p>
        </p:txBody>
      </p:sp>
      <p:sp>
        <p:nvSpPr>
          <p:cNvPr id="34" name="Rectangular Callout 33"/>
          <p:cNvSpPr/>
          <p:nvPr/>
        </p:nvSpPr>
        <p:spPr>
          <a:xfrm>
            <a:off x="7583373" y="4561450"/>
            <a:ext cx="1240415" cy="514892"/>
          </a:xfrm>
          <a:prstGeom prst="wedgeRectCallout">
            <a:avLst>
              <a:gd name="adj1" fmla="val -25729"/>
              <a:gd name="adj2" fmla="val 8050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a:solidFill>
                  <a:prstClr val="white"/>
                </a:solidFill>
                <a:latin typeface="Segoe Light" charset="0"/>
              </a:rPr>
              <a:t>C++ </a:t>
            </a:r>
            <a:r>
              <a:rPr lang="en-US" sz="1400" dirty="0" smtClean="0">
                <a:solidFill>
                  <a:prstClr val="white"/>
                </a:solidFill>
                <a:latin typeface="Segoe Light" charset="0"/>
              </a:rPr>
              <a:t>Lambdas</a:t>
            </a:r>
          </a:p>
          <a:p>
            <a:pPr algn="ctr" defTabSz="831586"/>
            <a:r>
              <a:rPr lang="en-US" sz="1400" dirty="0" smtClean="0">
                <a:solidFill>
                  <a:prstClr val="white"/>
                </a:solidFill>
                <a:latin typeface="Segoe Light" charset="0"/>
              </a:rPr>
              <a:t>(see Lisp </a:t>
            </a:r>
            <a:r>
              <a:rPr lang="en-US" sz="1400" dirty="0" smtClean="0">
                <a:solidFill>
                  <a:prstClr val="white"/>
                </a:solidFill>
                <a:latin typeface="Segoe Light" charset="0"/>
                <a:sym typeface="Wingdings" pitchFamily="2" charset="2"/>
              </a:rPr>
              <a:t></a:t>
            </a:r>
            <a:r>
              <a:rPr lang="en-US" sz="1400" dirty="0" smtClean="0">
                <a:solidFill>
                  <a:prstClr val="white"/>
                </a:solidFill>
                <a:latin typeface="Segoe Light" charset="0"/>
              </a:rPr>
              <a:t>)</a:t>
            </a:r>
            <a:endParaRPr lang="en-US" sz="1100" dirty="0">
              <a:solidFill>
                <a:srgbClr val="FFFF00"/>
              </a:solidFill>
              <a:latin typeface="Segoe Light" charset="0"/>
            </a:endParaRPr>
          </a:p>
        </p:txBody>
      </p:sp>
      <p:sp>
        <p:nvSpPr>
          <p:cNvPr id="36" name="Rectangular Callout 35"/>
          <p:cNvSpPr/>
          <p:nvPr/>
        </p:nvSpPr>
        <p:spPr>
          <a:xfrm>
            <a:off x="53110" y="2263662"/>
            <a:ext cx="1362244" cy="514892"/>
          </a:xfrm>
          <a:prstGeom prst="wedgeRectCallout">
            <a:avLst>
              <a:gd name="adj1" fmla="val 20738"/>
              <a:gd name="adj2" fmla="val -10670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600" dirty="0">
                <a:solidFill>
                  <a:prstClr val="white"/>
                </a:solidFill>
                <a:latin typeface="Segoe Light" charset="0"/>
              </a:rPr>
              <a:t>Java Lambdas</a:t>
            </a:r>
          </a:p>
          <a:p>
            <a:pPr algn="ctr" defTabSz="831586"/>
            <a:r>
              <a:rPr lang="en-US" sz="1200" dirty="0">
                <a:solidFill>
                  <a:prstClr val="white"/>
                </a:solidFill>
                <a:latin typeface="Calibri" pitchFamily="34" charset="0"/>
                <a:cs typeface="Calibri" pitchFamily="34" charset="0"/>
              </a:rPr>
              <a:t>(see </a:t>
            </a:r>
            <a:r>
              <a:rPr lang="en-US" sz="1200" dirty="0" smtClean="0">
                <a:solidFill>
                  <a:prstClr val="white"/>
                </a:solidFill>
                <a:latin typeface="Calibri" pitchFamily="34" charset="0"/>
                <a:cs typeface="Calibri" pitchFamily="34" charset="0"/>
              </a:rPr>
              <a:t>Lisp/C</a:t>
            </a:r>
            <a:r>
              <a:rPr lang="en-US" sz="1200" dirty="0">
                <a:solidFill>
                  <a:prstClr val="white"/>
                </a:solidFill>
                <a:latin typeface="Calibri" pitchFamily="34" charset="0"/>
                <a:cs typeface="Calibri" pitchFamily="34" charset="0"/>
              </a:rPr>
              <a:t>#/F</a:t>
            </a:r>
            <a:r>
              <a:rPr lang="en-US" sz="1200" dirty="0" smtClean="0">
                <a:solidFill>
                  <a:prstClr val="white"/>
                </a:solidFill>
                <a:latin typeface="Calibri" pitchFamily="34" charset="0"/>
                <a:cs typeface="Calibri" pitchFamily="34" charset="0"/>
              </a:rPr>
              <a:t>#...)</a:t>
            </a:r>
            <a:endParaRPr lang="en-US" sz="1200" dirty="0">
              <a:solidFill>
                <a:srgbClr val="FFFF00"/>
              </a:solidFill>
              <a:latin typeface="Calibri" pitchFamily="34" charset="0"/>
              <a:cs typeface="Calibri" pitchFamily="34" charset="0"/>
            </a:endParaRPr>
          </a:p>
        </p:txBody>
      </p:sp>
      <p:sp>
        <p:nvSpPr>
          <p:cNvPr id="17" name="Rectangular Callout 16"/>
          <p:cNvSpPr/>
          <p:nvPr/>
        </p:nvSpPr>
        <p:spPr>
          <a:xfrm>
            <a:off x="2097354" y="4662564"/>
            <a:ext cx="1256445" cy="484114"/>
          </a:xfrm>
          <a:prstGeom prst="wedgeRectCallout">
            <a:avLst>
              <a:gd name="adj1" fmla="val -25729"/>
              <a:gd name="adj2" fmla="val 80505"/>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none" lIns="83191" tIns="41596" rIns="83191" bIns="41596" rtlCol="0" anchor="ctr">
            <a:spAutoFit/>
          </a:bodyPr>
          <a:lstStyle/>
          <a:p>
            <a:pPr algn="ctr" defTabSz="831586"/>
            <a:r>
              <a:rPr lang="en-US" sz="1400" dirty="0" smtClean="0">
                <a:solidFill>
                  <a:prstClr val="white"/>
                </a:solidFill>
                <a:latin typeface="Segoe Light" charset="0"/>
              </a:rPr>
              <a:t>Function types</a:t>
            </a:r>
            <a:endParaRPr lang="en-US" sz="1400" dirty="0" smtClean="0">
              <a:solidFill>
                <a:prstClr val="white"/>
              </a:solidFill>
              <a:latin typeface="Segoe Light" charset="0"/>
            </a:endParaRPr>
          </a:p>
          <a:p>
            <a:pPr algn="ctr" defTabSz="831586"/>
            <a:r>
              <a:rPr lang="en-US" sz="1200" dirty="0" smtClean="0">
                <a:solidFill>
                  <a:prstClr val="white"/>
                </a:solidFill>
                <a:latin typeface="Calibri" pitchFamily="34" charset="0"/>
                <a:cs typeface="Calibri" pitchFamily="34" charset="0"/>
              </a:rPr>
              <a:t>(see </a:t>
            </a:r>
            <a:r>
              <a:rPr lang="en-US" sz="1200" dirty="0" smtClean="0">
                <a:solidFill>
                  <a:prstClr val="white"/>
                </a:solidFill>
                <a:latin typeface="Calibri" pitchFamily="34" charset="0"/>
                <a:cs typeface="Calibri" pitchFamily="34" charset="0"/>
              </a:rPr>
              <a:t>F# FP/OO)</a:t>
            </a:r>
            <a:endParaRPr lang="en-US" sz="1050" dirty="0">
              <a:solidFill>
                <a:srgbClr val="FFFF00"/>
              </a:solidFill>
              <a:latin typeface="Calibri" pitchFamily="34" charset="0"/>
              <a:cs typeface="Calibri" pitchFamily="34" charset="0"/>
            </a:endParaRPr>
          </a:p>
        </p:txBody>
      </p:sp>
    </p:spTree>
    <p:extLst>
      <p:ext uri="{BB962C8B-B14F-4D97-AF65-F5344CB8AC3E}">
        <p14:creationId xmlns:p14="http://schemas.microsoft.com/office/powerpoint/2010/main" val="3121243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Graphic spid="12" grpId="0">
        <p:bldAsOne/>
      </p:bldGraphic>
      <p:bldP spid="14" grpId="0" animBg="1"/>
      <p:bldP spid="15" grpId="0" animBg="1"/>
      <p:bldP spid="16" grpId="0" animBg="1"/>
      <p:bldP spid="18" grpId="0" animBg="1"/>
      <p:bldP spid="19" grpId="0" animBg="1"/>
      <p:bldGraphic spid="31" grpId="0">
        <p:bldAsOne/>
      </p:bldGraphic>
      <p:bldGraphic spid="32" grpId="0">
        <p:bldAsOne/>
      </p:bldGraphic>
      <p:bldP spid="33" grpId="0" animBg="1"/>
      <p:bldP spid="34" grpId="0" animBg="1"/>
      <p:bldP spid="36"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4" name="Text Placeholder 3"/>
          <p:cNvSpPr>
            <a:spLocks noGrp="1"/>
          </p:cNvSpPr>
          <p:nvPr>
            <p:ph type="body" sz="quarter" idx="10"/>
          </p:nvPr>
        </p:nvSpPr>
        <p:spPr>
          <a:xfrm>
            <a:off x="501268" y="4023852"/>
            <a:ext cx="8514454" cy="1059925"/>
          </a:xfrm>
        </p:spPr>
        <p:txBody>
          <a:bodyPr/>
          <a:lstStyle/>
          <a:p>
            <a:r>
              <a:rPr lang="en-US" b="1" i="0" spc="-560" dirty="0">
                <a:ln w="900" cmpd="sng">
                  <a:solidFill>
                    <a:srgbClr val="629DD1">
                      <a:satMod val="190000"/>
                      <a:alpha val="55000"/>
                    </a:srgbClr>
                  </a:solidFill>
                  <a:prstDash val="solid"/>
                </a:ln>
                <a:solidFill>
                  <a:srgbClr val="629DD1">
                    <a:satMod val="200000"/>
                    <a:tint val="3000"/>
                  </a:srgbClr>
                </a:solidFill>
                <a:effectLst>
                  <a:innerShdw blurRad="101600" dist="76200" dir="5400000">
                    <a:srgbClr val="629DD1">
                      <a:satMod val="190000"/>
                      <a:tint val="100000"/>
                      <a:alpha val="74000"/>
                    </a:srgbClr>
                  </a:innerShdw>
                </a:effectLst>
                <a:latin typeface="Calibri"/>
              </a:rPr>
              <a:t>taster: </a:t>
            </a:r>
            <a:r>
              <a:rPr lang="en-US" b="1" i="0" spc="-560" dirty="0" smtClean="0">
                <a:ln w="900" cmpd="sng">
                  <a:solidFill>
                    <a:srgbClr val="629DD1">
                      <a:satMod val="190000"/>
                      <a:alpha val="55000"/>
                    </a:srgbClr>
                  </a:solidFill>
                  <a:prstDash val="solid"/>
                </a:ln>
                <a:solidFill>
                  <a:srgbClr val="629DD1">
                    <a:satMod val="200000"/>
                    <a:tint val="3000"/>
                  </a:srgbClr>
                </a:solidFill>
                <a:effectLst>
                  <a:innerShdw blurRad="101600" dist="76200" dir="5400000">
                    <a:srgbClr val="629DD1">
                      <a:satMod val="190000"/>
                      <a:tint val="100000"/>
                      <a:alpha val="74000"/>
                    </a:srgbClr>
                  </a:innerShdw>
                </a:effectLst>
                <a:latin typeface="Calibri"/>
              </a:rPr>
              <a:t>units</a:t>
            </a:r>
            <a:endParaRPr lang="en-US" dirty="0"/>
          </a:p>
        </p:txBody>
      </p:sp>
      <p:sp>
        <p:nvSpPr>
          <p:cNvPr id="5" name="Subtitle 4"/>
          <p:cNvSpPr>
            <a:spLocks noGrp="1"/>
          </p:cNvSpPr>
          <p:nvPr>
            <p:ph type="subTitle" idx="1"/>
          </p:nvPr>
        </p:nvSpPr>
        <p:spPr/>
        <p:txBody>
          <a:bodyPr/>
          <a:lstStyle/>
          <a:p>
            <a:endParaRPr lang="en-GB"/>
          </a:p>
        </p:txBody>
      </p:sp>
    </p:spTree>
    <p:extLst>
      <p:ext uri="{BB962C8B-B14F-4D97-AF65-F5344CB8AC3E}">
        <p14:creationId xmlns:p14="http://schemas.microsoft.com/office/powerpoint/2010/main" val="186274691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1985</a:t>
            </a:r>
            <a:endParaRPr lang="en-GB" dirty="0"/>
          </a:p>
        </p:txBody>
      </p:sp>
      <p:pic>
        <p:nvPicPr>
          <p:cNvPr id="96258" name="Picture 2" descr="Image:Sts-51-g-patch.png">
            <a:hlinkClick r:id="rId3"/>
          </p:cNvPr>
          <p:cNvPicPr>
            <a:picLocks noChangeAspect="1" noChangeArrowheads="1"/>
          </p:cNvPicPr>
          <p:nvPr/>
        </p:nvPicPr>
        <p:blipFill>
          <a:blip r:embed="rId4" cstate="print"/>
          <a:srcRect/>
          <a:stretch>
            <a:fillRect/>
          </a:stretch>
        </p:blipFill>
        <p:spPr bwMode="auto">
          <a:xfrm>
            <a:off x="6929454" y="428604"/>
            <a:ext cx="1714500" cy="1714500"/>
          </a:xfrm>
          <a:prstGeom prst="rect">
            <a:avLst/>
          </a:prstGeom>
          <a:noFill/>
        </p:spPr>
      </p:pic>
      <p:pic>
        <p:nvPicPr>
          <p:cNvPr id="96260" name="Picture 4" descr="C:\Users\akenn\AppData\Local\Microsoft\Windows\Temporary Internet Files\Content.IE5\GDK4QY75\MCj03684680000[1].wmf"/>
          <p:cNvPicPr>
            <a:picLocks noChangeAspect="1" noChangeArrowheads="1"/>
          </p:cNvPicPr>
          <p:nvPr/>
        </p:nvPicPr>
        <p:blipFill>
          <a:blip r:embed="rId5"/>
          <a:srcRect/>
          <a:stretch>
            <a:fillRect/>
          </a:stretch>
        </p:blipFill>
        <p:spPr bwMode="auto">
          <a:xfrm rot="20937269">
            <a:off x="2712246" y="1659705"/>
            <a:ext cx="1824228" cy="1643177"/>
          </a:xfrm>
          <a:prstGeom prst="rect">
            <a:avLst/>
          </a:prstGeom>
          <a:noFill/>
        </p:spPr>
      </p:pic>
      <p:pic>
        <p:nvPicPr>
          <p:cNvPr id="96263" name="Picture 7" descr="C:\Users\akenn\AppData\Local\Microsoft\Windows\Temporary Internet Files\Content.IE5\QYES2HHN\MCj03893600000[1].wmf"/>
          <p:cNvPicPr>
            <a:picLocks noChangeAspect="1" noChangeArrowheads="1"/>
          </p:cNvPicPr>
          <p:nvPr/>
        </p:nvPicPr>
        <p:blipFill>
          <a:blip r:embed="rId6"/>
          <a:srcRect/>
          <a:stretch>
            <a:fillRect/>
          </a:stretch>
        </p:blipFill>
        <p:spPr bwMode="auto">
          <a:xfrm>
            <a:off x="3357554" y="4714884"/>
            <a:ext cx="913486" cy="890626"/>
          </a:xfrm>
          <a:prstGeom prst="rect">
            <a:avLst/>
          </a:prstGeom>
          <a:noFill/>
        </p:spPr>
      </p:pic>
      <p:cxnSp>
        <p:nvCxnSpPr>
          <p:cNvPr id="13" name="Straight Connector 12"/>
          <p:cNvCxnSpPr>
            <a:endCxn id="96263" idx="0"/>
          </p:cNvCxnSpPr>
          <p:nvPr/>
        </p:nvCxnSpPr>
        <p:spPr>
          <a:xfrm rot="16200000" flipH="1">
            <a:off x="2800107" y="3700694"/>
            <a:ext cx="1857388" cy="1709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ounded Rectangular Callout 10"/>
          <p:cNvSpPr/>
          <p:nvPr/>
        </p:nvSpPr>
        <p:spPr>
          <a:xfrm>
            <a:off x="500034" y="3500438"/>
            <a:ext cx="2286016" cy="714380"/>
          </a:xfrm>
          <a:prstGeom prst="wedgeRoundRectCallout">
            <a:avLst>
              <a:gd name="adj1" fmla="val 70075"/>
              <a:gd name="adj2" fmla="val -129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Mirror on underside of shuttle</a:t>
            </a:r>
            <a:endParaRPr lang="en-GB" dirty="0"/>
          </a:p>
        </p:txBody>
      </p:sp>
      <p:sp>
        <p:nvSpPr>
          <p:cNvPr id="12" name="TextBox 11"/>
          <p:cNvSpPr txBox="1"/>
          <p:nvPr/>
        </p:nvSpPr>
        <p:spPr>
          <a:xfrm>
            <a:off x="4643438" y="3571876"/>
            <a:ext cx="3000396" cy="954107"/>
          </a:xfrm>
          <a:prstGeom prst="rect">
            <a:avLst/>
          </a:prstGeom>
          <a:noFill/>
        </p:spPr>
        <p:txBody>
          <a:bodyPr wrap="square" rtlCol="0">
            <a:spAutoFit/>
          </a:bodyPr>
          <a:lstStyle/>
          <a:p>
            <a:r>
              <a:rPr lang="en-GB" sz="2800" dirty="0" smtClean="0"/>
              <a:t>SDI experiment: The plan</a:t>
            </a:r>
            <a:endParaRPr lang="en-GB" sz="2800" dirty="0"/>
          </a:p>
        </p:txBody>
      </p:sp>
      <p:sp>
        <p:nvSpPr>
          <p:cNvPr id="15" name="Rounded Rectangular Callout 14"/>
          <p:cNvSpPr/>
          <p:nvPr/>
        </p:nvSpPr>
        <p:spPr>
          <a:xfrm>
            <a:off x="428596" y="5500702"/>
            <a:ext cx="2500330" cy="428628"/>
          </a:xfrm>
          <a:prstGeom prst="wedgeRoundRectCallout">
            <a:avLst>
              <a:gd name="adj1" fmla="val 58993"/>
              <a:gd name="adj2" fmla="val -874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Big mountain in Hawaii</a:t>
            </a:r>
            <a:endParaRPr lang="en-GB" dirty="0"/>
          </a:p>
        </p:txBody>
      </p:sp>
    </p:spTree>
    <p:extLst>
      <p:ext uri="{BB962C8B-B14F-4D97-AF65-F5344CB8AC3E}">
        <p14:creationId xmlns:p14="http://schemas.microsoft.com/office/powerpoint/2010/main" val="4000218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2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3"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strips(up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1985</a:t>
            </a:r>
            <a:endParaRPr lang="en-GB" dirty="0"/>
          </a:p>
        </p:txBody>
      </p:sp>
      <p:pic>
        <p:nvPicPr>
          <p:cNvPr id="96258" name="Picture 2" descr="Image:Sts-51-g-patch.png">
            <a:hlinkClick r:id="rId3"/>
          </p:cNvPr>
          <p:cNvPicPr>
            <a:picLocks noChangeAspect="1" noChangeArrowheads="1"/>
          </p:cNvPicPr>
          <p:nvPr/>
        </p:nvPicPr>
        <p:blipFill>
          <a:blip r:embed="rId4" cstate="print"/>
          <a:srcRect/>
          <a:stretch>
            <a:fillRect/>
          </a:stretch>
        </p:blipFill>
        <p:spPr bwMode="auto">
          <a:xfrm>
            <a:off x="6929454" y="428604"/>
            <a:ext cx="1714500" cy="1714500"/>
          </a:xfrm>
          <a:prstGeom prst="rect">
            <a:avLst/>
          </a:prstGeom>
          <a:noFill/>
        </p:spPr>
      </p:pic>
      <p:pic>
        <p:nvPicPr>
          <p:cNvPr id="96260" name="Picture 4" descr="C:\Users\akenn\AppData\Local\Microsoft\Windows\Temporary Internet Files\Content.IE5\GDK4QY75\MCj03684680000[1].wmf"/>
          <p:cNvPicPr>
            <a:picLocks noChangeAspect="1" noChangeArrowheads="1"/>
          </p:cNvPicPr>
          <p:nvPr/>
        </p:nvPicPr>
        <p:blipFill>
          <a:blip r:embed="rId5"/>
          <a:srcRect/>
          <a:stretch>
            <a:fillRect/>
          </a:stretch>
        </p:blipFill>
        <p:spPr bwMode="auto">
          <a:xfrm rot="9930947">
            <a:off x="2712246" y="1659705"/>
            <a:ext cx="1824228" cy="1643177"/>
          </a:xfrm>
          <a:prstGeom prst="rect">
            <a:avLst/>
          </a:prstGeom>
          <a:noFill/>
        </p:spPr>
      </p:pic>
      <p:pic>
        <p:nvPicPr>
          <p:cNvPr id="96263" name="Picture 7" descr="C:\Users\akenn\AppData\Local\Microsoft\Windows\Temporary Internet Files\Content.IE5\QYES2HHN\MCj03893600000[1].wmf"/>
          <p:cNvPicPr>
            <a:picLocks noChangeAspect="1" noChangeArrowheads="1"/>
          </p:cNvPicPr>
          <p:nvPr/>
        </p:nvPicPr>
        <p:blipFill>
          <a:blip r:embed="rId6"/>
          <a:srcRect/>
          <a:stretch>
            <a:fillRect/>
          </a:stretch>
        </p:blipFill>
        <p:spPr bwMode="auto">
          <a:xfrm>
            <a:off x="3357554" y="4714884"/>
            <a:ext cx="913486" cy="890626"/>
          </a:xfrm>
          <a:prstGeom prst="rect">
            <a:avLst/>
          </a:prstGeom>
          <a:noFill/>
        </p:spPr>
      </p:pic>
      <p:sp>
        <p:nvSpPr>
          <p:cNvPr id="12" name="TextBox 11"/>
          <p:cNvSpPr txBox="1"/>
          <p:nvPr/>
        </p:nvSpPr>
        <p:spPr>
          <a:xfrm>
            <a:off x="4643438" y="3571876"/>
            <a:ext cx="3000396" cy="954107"/>
          </a:xfrm>
          <a:prstGeom prst="rect">
            <a:avLst/>
          </a:prstGeom>
          <a:noFill/>
        </p:spPr>
        <p:txBody>
          <a:bodyPr wrap="square" rtlCol="0">
            <a:spAutoFit/>
          </a:bodyPr>
          <a:lstStyle/>
          <a:p>
            <a:r>
              <a:rPr lang="en-GB" sz="2800" dirty="0" smtClean="0"/>
              <a:t>SDI experiment:</a:t>
            </a:r>
          </a:p>
          <a:p>
            <a:r>
              <a:rPr lang="en-GB" sz="2800" dirty="0" smtClean="0"/>
              <a:t>The reality</a:t>
            </a:r>
            <a:endParaRPr lang="en-GB" sz="2800" dirty="0"/>
          </a:p>
        </p:txBody>
      </p:sp>
    </p:spTree>
    <p:extLst>
      <p:ext uri="{BB962C8B-B14F-4D97-AF65-F5344CB8AC3E}">
        <p14:creationId xmlns:p14="http://schemas.microsoft.com/office/powerpoint/2010/main" val="1313399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1985</a:t>
            </a:r>
            <a:endParaRPr lang="en-GB" dirty="0"/>
          </a:p>
        </p:txBody>
      </p:sp>
      <p:pic>
        <p:nvPicPr>
          <p:cNvPr id="1029" name="Picture 5"/>
          <p:cNvPicPr>
            <a:picLocks noChangeAspect="1" noChangeArrowheads="1"/>
          </p:cNvPicPr>
          <p:nvPr/>
        </p:nvPicPr>
        <p:blipFill>
          <a:blip r:embed="rId3">
            <a:lum contrast="30000"/>
          </a:blip>
          <a:srcRect r="3031"/>
          <a:stretch>
            <a:fillRect/>
          </a:stretch>
        </p:blipFill>
        <p:spPr bwMode="auto">
          <a:xfrm>
            <a:off x="0" y="1643050"/>
            <a:ext cx="9144000" cy="4895539"/>
          </a:xfrm>
          <a:prstGeom prst="rect">
            <a:avLst/>
          </a:prstGeom>
          <a:noFill/>
          <a:ln>
            <a:noFill/>
          </a:ln>
        </p:spPr>
      </p:pic>
      <p:pic>
        <p:nvPicPr>
          <p:cNvPr id="1030" name="Picture 6"/>
          <p:cNvPicPr>
            <a:picLocks noChangeAspect="1" noChangeArrowheads="1"/>
          </p:cNvPicPr>
          <p:nvPr/>
        </p:nvPicPr>
        <p:blipFill>
          <a:blip r:embed="rId4"/>
          <a:srcRect/>
          <a:stretch>
            <a:fillRect/>
          </a:stretch>
        </p:blipFill>
        <p:spPr bwMode="auto">
          <a:xfrm>
            <a:off x="214282" y="571480"/>
            <a:ext cx="8786842" cy="569518"/>
          </a:xfrm>
          <a:prstGeom prst="rect">
            <a:avLst/>
          </a:prstGeom>
          <a:noFill/>
          <a:ln w="9525">
            <a:noFill/>
            <a:miter lim="800000"/>
            <a:headEnd/>
            <a:tailEnd/>
          </a:ln>
          <a:effectLst/>
        </p:spPr>
      </p:pic>
      <p:sp>
        <p:nvSpPr>
          <p:cNvPr id="11" name="Rectangle 10"/>
          <p:cNvSpPr/>
          <p:nvPr/>
        </p:nvSpPr>
        <p:spPr>
          <a:xfrm>
            <a:off x="2857488" y="3286124"/>
            <a:ext cx="2357454" cy="357190"/>
          </a:xfrm>
          <a:prstGeom prst="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571736" y="3929066"/>
            <a:ext cx="3214710" cy="357190"/>
          </a:xfrm>
          <a:prstGeom prst="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7215206" y="642918"/>
            <a:ext cx="857256" cy="285752"/>
          </a:xfrm>
          <a:prstGeom prst="rect">
            <a:avLst/>
          </a:prstGeom>
          <a:solidFill>
            <a:schemeClr val="accent6">
              <a:lumMod val="40000"/>
              <a:lumOff val="60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7"/>
          <p:cNvSpPr/>
          <p:nvPr/>
        </p:nvSpPr>
        <p:spPr>
          <a:xfrm>
            <a:off x="7070436" y="431800"/>
            <a:ext cx="1115291" cy="812800"/>
          </a:xfrm>
          <a:custGeom>
            <a:avLst/>
            <a:gdLst>
              <a:gd name="connsiteX0" fmla="*/ 300182 w 1115291"/>
              <a:gd name="connsiteY0" fmla="*/ 53109 h 812800"/>
              <a:gd name="connsiteX1" fmla="*/ 23091 w 1115291"/>
              <a:gd name="connsiteY1" fmla="*/ 413327 h 812800"/>
              <a:gd name="connsiteX2" fmla="*/ 161637 w 1115291"/>
              <a:gd name="connsiteY2" fmla="*/ 787400 h 812800"/>
              <a:gd name="connsiteX3" fmla="*/ 979055 w 1115291"/>
              <a:gd name="connsiteY3" fmla="*/ 565727 h 812800"/>
              <a:gd name="connsiteX4" fmla="*/ 979055 w 1115291"/>
              <a:gd name="connsiteY4" fmla="*/ 94673 h 812800"/>
              <a:gd name="connsiteX5" fmla="*/ 300182 w 1115291"/>
              <a:gd name="connsiteY5" fmla="*/ 5310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291" h="812800">
                <a:moveTo>
                  <a:pt x="300182" y="53109"/>
                </a:moveTo>
                <a:cubicBezTo>
                  <a:pt x="140855" y="106218"/>
                  <a:pt x="46182" y="290945"/>
                  <a:pt x="23091" y="413327"/>
                </a:cubicBezTo>
                <a:cubicBezTo>
                  <a:pt x="0" y="535709"/>
                  <a:pt x="2310" y="762000"/>
                  <a:pt x="161637" y="787400"/>
                </a:cubicBezTo>
                <a:cubicBezTo>
                  <a:pt x="320964" y="812800"/>
                  <a:pt x="842819" y="681182"/>
                  <a:pt x="979055" y="565727"/>
                </a:cubicBezTo>
                <a:cubicBezTo>
                  <a:pt x="1115291" y="450273"/>
                  <a:pt x="1099128" y="182418"/>
                  <a:pt x="979055" y="94673"/>
                </a:cubicBezTo>
                <a:cubicBezTo>
                  <a:pt x="858982" y="6928"/>
                  <a:pt x="459509" y="0"/>
                  <a:pt x="300182" y="53109"/>
                </a:cubicBezTo>
                <a:close/>
              </a:path>
            </a:pathLst>
          </a:custGeom>
          <a:noFill/>
          <a:ln w="28575">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376484787"/>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Units of Measure</a:t>
            </a:r>
            <a:endParaRPr lang="en-GB" dirty="0"/>
          </a:p>
        </p:txBody>
      </p:sp>
      <p:sp>
        <p:nvSpPr>
          <p:cNvPr id="4" name="Folded Corner 3"/>
          <p:cNvSpPr/>
          <p:nvPr/>
        </p:nvSpPr>
        <p:spPr>
          <a:xfrm>
            <a:off x="214282" y="1196946"/>
            <a:ext cx="8929718" cy="3061959"/>
          </a:xfrm>
          <a:prstGeom prst="foldedCorner">
            <a:avLst/>
          </a:prstGeom>
          <a:solidFill>
            <a:srgbClr val="F8F57B"/>
          </a:solidFill>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GB" b="1" dirty="0" smtClean="0">
                <a:solidFill>
                  <a:schemeClr val="bg1"/>
                </a:solidFill>
                <a:latin typeface="Consolas" pitchFamily="49" charset="0"/>
                <a:cs typeface="Consolas" pitchFamily="49" charset="0"/>
              </a:rPr>
              <a:t>let </a:t>
            </a:r>
            <a:r>
              <a:rPr lang="en-GB" b="1" dirty="0" err="1" smtClean="0">
                <a:solidFill>
                  <a:schemeClr val="bg1"/>
                </a:solidFill>
                <a:latin typeface="Consolas" pitchFamily="49" charset="0"/>
                <a:cs typeface="Consolas" pitchFamily="49" charset="0"/>
              </a:rPr>
              <a:t>EarthMass</a:t>
            </a:r>
            <a:r>
              <a:rPr lang="en-GB" b="1" dirty="0" smtClean="0">
                <a:solidFill>
                  <a:schemeClr val="bg1"/>
                </a:solidFill>
                <a:latin typeface="Consolas" pitchFamily="49" charset="0"/>
                <a:cs typeface="Consolas" pitchFamily="49" charset="0"/>
              </a:rPr>
              <a:t> = 5.9736e24&lt;kg&gt;</a:t>
            </a:r>
          </a:p>
          <a:p>
            <a:endParaRPr lang="en-GB" b="1" dirty="0" smtClean="0">
              <a:solidFill>
                <a:schemeClr val="tx1"/>
              </a:solidFill>
              <a:latin typeface="Consolas" pitchFamily="49" charset="0"/>
              <a:cs typeface="Consolas" pitchFamily="49" charset="0"/>
            </a:endParaRPr>
          </a:p>
          <a:p>
            <a:r>
              <a:rPr lang="en-GB" b="1" dirty="0" smtClean="0">
                <a:solidFill>
                  <a:srgbClr val="008000"/>
                </a:solidFill>
                <a:latin typeface="Consolas" pitchFamily="49" charset="0"/>
                <a:cs typeface="Consolas" pitchFamily="49" charset="0"/>
              </a:rPr>
              <a:t>// Average between pole and equator radii</a:t>
            </a:r>
          </a:p>
          <a:p>
            <a:r>
              <a:rPr lang="en-GB" b="1" dirty="0" smtClean="0">
                <a:solidFill>
                  <a:schemeClr val="bg1"/>
                </a:solidFill>
                <a:latin typeface="Consolas" pitchFamily="49" charset="0"/>
                <a:cs typeface="Consolas" pitchFamily="49" charset="0"/>
              </a:rPr>
              <a:t>let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 = 6371.0e3&lt;m&gt;</a:t>
            </a:r>
          </a:p>
          <a:p>
            <a:endParaRPr lang="en-GB" b="1" dirty="0" smtClean="0">
              <a:solidFill>
                <a:schemeClr val="tx1"/>
              </a:solidFill>
              <a:latin typeface="Consolas" pitchFamily="49" charset="0"/>
              <a:cs typeface="Consolas" pitchFamily="49" charset="0"/>
            </a:endParaRPr>
          </a:p>
          <a:p>
            <a:r>
              <a:rPr lang="en-GB" b="1" dirty="0" smtClean="0">
                <a:solidFill>
                  <a:srgbClr val="008000"/>
                </a:solidFill>
                <a:latin typeface="Consolas" pitchFamily="49" charset="0"/>
                <a:cs typeface="Consolas" pitchFamily="49" charset="0"/>
              </a:rPr>
              <a:t>// Gravitational acceleration on surface of Earth </a:t>
            </a:r>
          </a:p>
          <a:p>
            <a:r>
              <a:rPr lang="en-GB" b="1" dirty="0" smtClean="0">
                <a:solidFill>
                  <a:schemeClr val="bg1"/>
                </a:solidFill>
                <a:latin typeface="Consolas" pitchFamily="49" charset="0"/>
                <a:cs typeface="Consolas" pitchFamily="49" charset="0"/>
              </a:rPr>
              <a:t>let g = </a:t>
            </a:r>
            <a:r>
              <a:rPr lang="en-GB" b="1" dirty="0" err="1" smtClean="0">
                <a:solidFill>
                  <a:schemeClr val="bg1"/>
                </a:solidFill>
                <a:latin typeface="Consolas" pitchFamily="49" charset="0"/>
                <a:cs typeface="Consolas" pitchFamily="49" charset="0"/>
              </a:rPr>
              <a:t>PhysicalConstants.G</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EarthMass</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 * </a:t>
            </a:r>
            <a:r>
              <a:rPr lang="en-GB" b="1" dirty="0" err="1" smtClean="0">
                <a:solidFill>
                  <a:schemeClr val="bg1"/>
                </a:solidFill>
                <a:latin typeface="Consolas" pitchFamily="49" charset="0"/>
                <a:cs typeface="Consolas" pitchFamily="49" charset="0"/>
              </a:rPr>
              <a:t>EarthRadius</a:t>
            </a:r>
            <a:r>
              <a:rPr lang="en-GB" b="1" dirty="0" smtClean="0">
                <a:solidFill>
                  <a:schemeClr val="bg1"/>
                </a:solidFill>
                <a:latin typeface="Consolas" pitchFamily="49" charset="0"/>
                <a:cs typeface="Consolas" pitchFamily="49" charset="0"/>
              </a:rPr>
              <a:t>)</a:t>
            </a:r>
          </a:p>
          <a:p>
            <a:endParaRPr lang="en-GB" b="1" dirty="0" smtClean="0">
              <a:solidFill>
                <a:schemeClr val="tx1"/>
              </a:solidFill>
              <a:latin typeface="Consolas" pitchFamily="49" charset="0"/>
              <a:cs typeface="Consolas" pitchFamily="49" charset="0"/>
            </a:endParaRPr>
          </a:p>
          <a:p>
            <a:endParaRPr lang="en-GB" b="1" dirty="0" smtClean="0">
              <a:solidFill>
                <a:schemeClr val="tx1"/>
              </a:solidFill>
              <a:latin typeface="Consolas" pitchFamily="49" charset="0"/>
              <a:cs typeface="Consolas" pitchFamily="49" charset="0"/>
            </a:endParaRPr>
          </a:p>
        </p:txBody>
      </p:sp>
      <p:pic>
        <p:nvPicPr>
          <p:cNvPr id="1026" name="Picture 2"/>
          <p:cNvPicPr>
            <a:picLocks noGrp="1" noChangeAspect="1" noChangeArrowheads="1"/>
          </p:cNvPicPr>
          <p:nvPr>
            <p:ph idx="1"/>
          </p:nvPr>
        </p:nvPicPr>
        <p:blipFill>
          <a:blip r:embed="rId2" cstate="print"/>
          <a:srcRect t="8696" r="58209" b="21425"/>
          <a:stretch>
            <a:fillRect/>
          </a:stretch>
        </p:blipFill>
        <p:spPr bwMode="auto">
          <a:xfrm>
            <a:off x="1500166" y="3571876"/>
            <a:ext cx="6951656" cy="2428892"/>
          </a:xfrm>
          <a:prstGeom prst="rect">
            <a:avLst/>
          </a:prstGeom>
          <a:noFill/>
          <a:ln w="9525">
            <a:noFill/>
            <a:miter lim="800000"/>
            <a:headEnd/>
            <a:tailEnd/>
          </a:ln>
          <a:effectLst/>
        </p:spPr>
      </p:pic>
      <p:sp>
        <p:nvSpPr>
          <p:cNvPr id="6" name="Freeform 5"/>
          <p:cNvSpPr/>
          <p:nvPr/>
        </p:nvSpPr>
        <p:spPr>
          <a:xfrm>
            <a:off x="3071802" y="4786322"/>
            <a:ext cx="3357586" cy="812800"/>
          </a:xfrm>
          <a:custGeom>
            <a:avLst/>
            <a:gdLst>
              <a:gd name="connsiteX0" fmla="*/ 300182 w 1115291"/>
              <a:gd name="connsiteY0" fmla="*/ 53109 h 812800"/>
              <a:gd name="connsiteX1" fmla="*/ 23091 w 1115291"/>
              <a:gd name="connsiteY1" fmla="*/ 413327 h 812800"/>
              <a:gd name="connsiteX2" fmla="*/ 161637 w 1115291"/>
              <a:gd name="connsiteY2" fmla="*/ 787400 h 812800"/>
              <a:gd name="connsiteX3" fmla="*/ 979055 w 1115291"/>
              <a:gd name="connsiteY3" fmla="*/ 565727 h 812800"/>
              <a:gd name="connsiteX4" fmla="*/ 979055 w 1115291"/>
              <a:gd name="connsiteY4" fmla="*/ 94673 h 812800"/>
              <a:gd name="connsiteX5" fmla="*/ 300182 w 1115291"/>
              <a:gd name="connsiteY5" fmla="*/ 5310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291" h="812800">
                <a:moveTo>
                  <a:pt x="300182" y="53109"/>
                </a:moveTo>
                <a:cubicBezTo>
                  <a:pt x="140855" y="106218"/>
                  <a:pt x="46182" y="290945"/>
                  <a:pt x="23091" y="413327"/>
                </a:cubicBezTo>
                <a:cubicBezTo>
                  <a:pt x="0" y="535709"/>
                  <a:pt x="2310" y="762000"/>
                  <a:pt x="161637" y="787400"/>
                </a:cubicBezTo>
                <a:cubicBezTo>
                  <a:pt x="320964" y="812800"/>
                  <a:pt x="842819" y="681182"/>
                  <a:pt x="979055" y="565727"/>
                </a:cubicBezTo>
                <a:cubicBezTo>
                  <a:pt x="1115291" y="450273"/>
                  <a:pt x="1099128" y="182418"/>
                  <a:pt x="979055" y="94673"/>
                </a:cubicBezTo>
                <a:cubicBezTo>
                  <a:pt x="858982" y="6928"/>
                  <a:pt x="459509" y="0"/>
                  <a:pt x="300182" y="53109"/>
                </a:cubicBezTo>
                <a:close/>
              </a:path>
            </a:pathLst>
          </a:custGeom>
          <a:noFill/>
          <a:ln w="28575">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127835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Fundamentals - Whitespace Matters</a:t>
            </a:r>
            <a:endParaRPr lang="en-GB" dirty="0"/>
          </a:p>
        </p:txBody>
      </p:sp>
      <p:sp>
        <p:nvSpPr>
          <p:cNvPr id="8" name="Text Placeholder 7"/>
          <p:cNvSpPr>
            <a:spLocks noGrp="1"/>
          </p:cNvSpPr>
          <p:nvPr>
            <p:ph type="body" sz="quarter" idx="10"/>
          </p:nvPr>
        </p:nvSpPr>
        <p:spPr/>
        <p:txBody>
          <a:bodyPr/>
          <a:lstStyle/>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solidFill>
                  <a:schemeClr val="accent2"/>
                </a:solidFill>
                <a:cs typeface="Consolas" pitchFamily="49" charset="0"/>
              </a:rPr>
              <a:t>let</a:t>
            </a:r>
            <a:r>
              <a:rPr lang="en-GB" sz="2000" b="1" dirty="0" smtClean="0">
                <a:solidFill>
                  <a:srgbClr val="FFFFFF"/>
                </a:solidFill>
                <a:cs typeface="Consolas" pitchFamily="49" charset="0"/>
              </a:rPr>
              <a:t> </a:t>
            </a:r>
            <a:r>
              <a:rPr lang="en-GB" sz="2000" b="1" dirty="0" smtClean="0">
                <a:cs typeface="Consolas" pitchFamily="49" charset="0"/>
              </a:rPr>
              <a:t>computeDerivative f x = </a:t>
            </a:r>
          </a:p>
          <a:p>
            <a:pPr lvl="0">
              <a:lnSpc>
                <a:spcPct val="100000"/>
              </a:lnSpc>
              <a:spcBef>
                <a:spcPts val="0"/>
              </a:spcBef>
            </a:pPr>
            <a:r>
              <a:rPr lang="en-GB" sz="2000" b="1" dirty="0" smtClean="0">
                <a:solidFill>
                  <a:srgbClr val="FFFFFF"/>
                </a:solidFill>
                <a:cs typeface="Consolas" pitchFamily="49" charset="0"/>
              </a:rPr>
              <a:t>    </a:t>
            </a:r>
            <a:r>
              <a:rPr lang="en-GB" sz="2000" b="1" dirty="0" smtClean="0">
                <a:solidFill>
                  <a:schemeClr val="accent2"/>
                </a:solidFill>
                <a:cs typeface="Consolas" pitchFamily="49" charset="0"/>
              </a:rPr>
              <a:t>let</a:t>
            </a:r>
            <a:r>
              <a:rPr lang="en-GB" sz="2000" b="1" dirty="0" smtClean="0">
                <a:solidFill>
                  <a:srgbClr val="0033CC"/>
                </a:solidFill>
                <a:cs typeface="Consolas" pitchFamily="49" charset="0"/>
              </a:rPr>
              <a:t> </a:t>
            </a:r>
            <a:r>
              <a:rPr lang="en-GB" sz="2000" b="1" dirty="0" smtClean="0">
                <a:cs typeface="Consolas" pitchFamily="49" charset="0"/>
              </a:rPr>
              <a:t>p1 = f (x - 0.05)</a:t>
            </a:r>
          </a:p>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solidFill>
                  <a:schemeClr val="accent2"/>
                </a:solidFill>
                <a:cs typeface="Consolas" pitchFamily="49" charset="0"/>
              </a:rPr>
              <a:t>  let</a:t>
            </a:r>
            <a:r>
              <a:rPr lang="en-GB" sz="2000" b="1" dirty="0" smtClean="0">
                <a:solidFill>
                  <a:srgbClr val="0033CC"/>
                </a:solidFill>
                <a:cs typeface="Consolas" pitchFamily="49" charset="0"/>
              </a:rPr>
              <a:t> </a:t>
            </a:r>
            <a:r>
              <a:rPr lang="en-GB" sz="2000" b="1" dirty="0" smtClean="0">
                <a:cs typeface="Consolas" pitchFamily="49" charset="0"/>
              </a:rPr>
              <a:t>p2 = f (x + 0.05)</a:t>
            </a:r>
          </a:p>
          <a:p>
            <a:pPr lvl="0">
              <a:lnSpc>
                <a:spcPct val="100000"/>
              </a:lnSpc>
              <a:spcBef>
                <a:spcPts val="0"/>
              </a:spcBef>
            </a:pPr>
            <a:endParaRPr lang="en-GB" sz="2000" b="1" dirty="0" smtClean="0">
              <a:solidFill>
                <a:srgbClr val="FFFFFF"/>
              </a:solidFill>
              <a:cs typeface="Consolas" pitchFamily="49" charset="0"/>
            </a:endParaRPr>
          </a:p>
          <a:p>
            <a:pPr lvl="0">
              <a:lnSpc>
                <a:spcPct val="100000"/>
              </a:lnSpc>
              <a:spcBef>
                <a:spcPts val="0"/>
              </a:spcBef>
            </a:pPr>
            <a:r>
              <a:rPr lang="en-GB" sz="2000" b="1" dirty="0" smtClean="0">
                <a:cs typeface="Consolas" pitchFamily="49" charset="0"/>
              </a:rPr>
              <a:t>       (p2 – p1) / 0.1</a:t>
            </a:r>
          </a:p>
          <a:p>
            <a:pPr lvl="0">
              <a:lnSpc>
                <a:spcPct val="100000"/>
              </a:lnSpc>
              <a:spcBef>
                <a:spcPts val="0"/>
              </a:spcBef>
            </a:pPr>
            <a:endParaRPr lang="en-GB" sz="2000" b="1" dirty="0" smtClean="0">
              <a:solidFill>
                <a:srgbClr val="FFFFFF"/>
              </a:solidFill>
              <a:cs typeface="Consolas" pitchFamily="49" charset="0"/>
            </a:endParaRPr>
          </a:p>
          <a:p>
            <a:endParaRPr lang="en-GB" sz="2000" dirty="0"/>
          </a:p>
        </p:txBody>
      </p:sp>
      <p:cxnSp>
        <p:nvCxnSpPr>
          <p:cNvPr id="7" name="Straight Connector 6"/>
          <p:cNvCxnSpPr/>
          <p:nvPr/>
        </p:nvCxnSpPr>
        <p:spPr>
          <a:xfrm rot="5400000">
            <a:off x="-61508" y="3119406"/>
            <a:ext cx="2500330"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AutoShape 8"/>
          <p:cNvSpPr>
            <a:spLocks noChangeArrowheads="1"/>
          </p:cNvSpPr>
          <p:nvPr/>
        </p:nvSpPr>
        <p:spPr bwMode="auto">
          <a:xfrm>
            <a:off x="309001" y="5991674"/>
            <a:ext cx="4152162" cy="523220"/>
          </a:xfrm>
          <a:prstGeom prst="wedgeRectCallout">
            <a:avLst>
              <a:gd name="adj1" fmla="val -25245"/>
              <a:gd name="adj2" fmla="val -367216"/>
            </a:avLst>
          </a:prstGeom>
          <a:solidFill>
            <a:srgbClr val="FF0000"/>
          </a:solidFill>
          <a:ln w="15875">
            <a:solidFill>
              <a:schemeClr val="tx1"/>
            </a:solidFill>
            <a:miter lim="800000"/>
            <a:headEnd/>
            <a:tailEnd/>
          </a:ln>
          <a:effectLst/>
        </p:spPr>
        <p:txBody>
          <a:bodyPr wrap="none" anchor="ctr" anchorCtr="1">
            <a:spAutoFit/>
          </a:bodyPr>
          <a:lstStyle/>
          <a:p>
            <a:pPr algn="ctr"/>
            <a:r>
              <a:rPr lang="en-GB" sz="2800" dirty="0" smtClean="0">
                <a:latin typeface="+mn-lt"/>
              </a:rPr>
              <a:t>Offside (bad indentation)</a:t>
            </a:r>
            <a:endParaRPr lang="en-GB" sz="2800" dirty="0">
              <a:latin typeface="+mn-lt"/>
            </a:endParaRPr>
          </a:p>
        </p:txBody>
      </p:sp>
    </p:spTree>
    <p:extLst>
      <p:ext uri="{BB962C8B-B14F-4D97-AF65-F5344CB8AC3E}">
        <p14:creationId xmlns:p14="http://schemas.microsoft.com/office/powerpoint/2010/main" val="2040187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Fundamentals - Whitespace Matters</a:t>
            </a:r>
            <a:endParaRPr lang="en-GB" dirty="0"/>
          </a:p>
        </p:txBody>
      </p:sp>
      <p:sp>
        <p:nvSpPr>
          <p:cNvPr id="8" name="Text Placeholder 7"/>
          <p:cNvSpPr>
            <a:spLocks noGrp="1"/>
          </p:cNvSpPr>
          <p:nvPr>
            <p:ph type="body" sz="quarter" idx="10"/>
          </p:nvPr>
        </p:nvSpPr>
        <p:spPr/>
        <p:txBody>
          <a:bodyPr/>
          <a:lstStyle/>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accent2"/>
                </a:solidFill>
                <a:cs typeface="Consolas" pitchFamily="49" charset="0"/>
              </a:rPr>
              <a:t>let</a:t>
            </a:r>
            <a:r>
              <a:rPr lang="en-GB" sz="2000" b="1" dirty="0" smtClean="0">
                <a:solidFill>
                  <a:schemeClr val="tx1"/>
                </a:solidFill>
                <a:cs typeface="Consolas" pitchFamily="49" charset="0"/>
              </a:rPr>
              <a:t> </a:t>
            </a:r>
            <a:r>
              <a:rPr lang="en-GB" sz="2000" b="1" dirty="0" smtClean="0">
                <a:solidFill>
                  <a:schemeClr val="bg1"/>
                </a:solidFill>
                <a:cs typeface="Consolas" pitchFamily="49" charset="0"/>
              </a:rPr>
              <a:t>computeDerivative f x = </a:t>
            </a:r>
          </a:p>
          <a:p>
            <a:pPr>
              <a:lnSpc>
                <a:spcPct val="100000"/>
              </a:lnSpc>
              <a:spcBef>
                <a:spcPts val="0"/>
              </a:spcBef>
            </a:pPr>
            <a:r>
              <a:rPr lang="en-GB" sz="2000" b="1" dirty="0" smtClean="0">
                <a:solidFill>
                  <a:schemeClr val="tx1"/>
                </a:solidFill>
                <a:cs typeface="Consolas" pitchFamily="49" charset="0"/>
              </a:rPr>
              <a:t>    </a:t>
            </a:r>
            <a:r>
              <a:rPr lang="en-GB" sz="2000" b="1" dirty="0" smtClean="0">
                <a:solidFill>
                  <a:schemeClr val="accent2"/>
                </a:solidFill>
                <a:cs typeface="Consolas" pitchFamily="49" charset="0"/>
              </a:rPr>
              <a:t>let</a:t>
            </a:r>
            <a:r>
              <a:rPr lang="en-GB" sz="2000" b="1" dirty="0" smtClean="0">
                <a:solidFill>
                  <a:srgbClr val="0033CC"/>
                </a:solidFill>
                <a:cs typeface="Consolas" pitchFamily="49" charset="0"/>
              </a:rPr>
              <a:t> </a:t>
            </a:r>
            <a:r>
              <a:rPr lang="en-GB" sz="2000" b="1" dirty="0" smtClean="0">
                <a:solidFill>
                  <a:schemeClr val="bg1"/>
                </a:solidFill>
                <a:cs typeface="Consolas" pitchFamily="49" charset="0"/>
              </a:rPr>
              <a:t>p1 = f (x - 0.05)</a:t>
            </a:r>
          </a:p>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tx1"/>
                </a:solidFill>
                <a:cs typeface="Consolas" pitchFamily="49" charset="0"/>
              </a:rPr>
              <a:t>    </a:t>
            </a:r>
            <a:r>
              <a:rPr lang="en-GB" sz="2000" b="1" dirty="0" smtClean="0">
                <a:solidFill>
                  <a:schemeClr val="accent2"/>
                </a:solidFill>
                <a:cs typeface="Consolas" pitchFamily="49" charset="0"/>
              </a:rPr>
              <a:t>let</a:t>
            </a:r>
            <a:r>
              <a:rPr lang="en-GB" sz="2000" b="1" dirty="0" smtClean="0">
                <a:solidFill>
                  <a:srgbClr val="0033CC"/>
                </a:solidFill>
                <a:cs typeface="Consolas" pitchFamily="49" charset="0"/>
              </a:rPr>
              <a:t> </a:t>
            </a:r>
            <a:r>
              <a:rPr lang="en-GB" sz="2000" b="1" dirty="0" smtClean="0">
                <a:solidFill>
                  <a:schemeClr val="bg1"/>
                </a:solidFill>
                <a:cs typeface="Consolas" pitchFamily="49" charset="0"/>
              </a:rPr>
              <a:t>p2 = f (x + 0.05)</a:t>
            </a:r>
          </a:p>
          <a:p>
            <a:pPr>
              <a:lnSpc>
                <a:spcPct val="100000"/>
              </a:lnSpc>
              <a:spcBef>
                <a:spcPts val="0"/>
              </a:spcBef>
            </a:pPr>
            <a:endParaRPr lang="en-GB" sz="2000" b="1" dirty="0" smtClean="0">
              <a:solidFill>
                <a:schemeClr val="tx1"/>
              </a:solidFill>
              <a:cs typeface="Consolas" pitchFamily="49" charset="0"/>
            </a:endParaRPr>
          </a:p>
          <a:p>
            <a:pPr>
              <a:lnSpc>
                <a:spcPct val="100000"/>
              </a:lnSpc>
              <a:spcBef>
                <a:spcPts val="0"/>
              </a:spcBef>
            </a:pPr>
            <a:r>
              <a:rPr lang="en-GB" sz="2000" b="1" dirty="0" smtClean="0">
                <a:solidFill>
                  <a:schemeClr val="bg1"/>
                </a:solidFill>
                <a:cs typeface="Consolas" pitchFamily="49" charset="0"/>
              </a:rPr>
              <a:t>    (p2 – p1) / 0.1</a:t>
            </a:r>
          </a:p>
          <a:p>
            <a:pPr>
              <a:lnSpc>
                <a:spcPct val="100000"/>
              </a:lnSpc>
              <a:spcBef>
                <a:spcPts val="0"/>
              </a:spcBef>
            </a:pPr>
            <a:endParaRPr lang="en-GB" sz="2000" b="1" dirty="0" smtClean="0">
              <a:solidFill>
                <a:schemeClr val="tx1"/>
              </a:solidFill>
              <a:cs typeface="Consolas" pitchFamily="49" charset="0"/>
            </a:endParaRPr>
          </a:p>
        </p:txBody>
      </p:sp>
    </p:spTree>
    <p:extLst>
      <p:ext uri="{BB962C8B-B14F-4D97-AF65-F5344CB8AC3E}">
        <p14:creationId xmlns:p14="http://schemas.microsoft.com/office/powerpoint/2010/main" val="2275138671"/>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pPr eaLnBrk="1" hangingPunct="1"/>
            <a:r>
              <a:rPr lang="en-US" dirty="0" smtClean="0"/>
              <a:t>F# - Objects + Functional</a:t>
            </a:r>
          </a:p>
        </p:txBody>
      </p:sp>
      <p:sp>
        <p:nvSpPr>
          <p:cNvPr id="3" name="Content Placeholder 2"/>
          <p:cNvSpPr>
            <a:spLocks noGrp="1"/>
          </p:cNvSpPr>
          <p:nvPr>
            <p:ph type="body" sz="quarter" idx="10"/>
          </p:nvPr>
        </p:nvSpPr>
        <p:spPr>
          <a:xfrm>
            <a:off x="646176" y="1304548"/>
            <a:ext cx="8086952" cy="3662541"/>
          </a:xfrm>
        </p:spPr>
        <p:txBody>
          <a:bodyPr/>
          <a:lstStyle/>
          <a:p>
            <a:pPr marL="0" indent="0" defTabSz="914363" eaLnBrk="1" fontAlgn="auto" hangingPunct="1">
              <a:lnSpc>
                <a:spcPct val="90000"/>
              </a:lnSpc>
              <a:spcAft>
                <a:spcPts val="0"/>
              </a:spcAft>
              <a:buClrTx/>
              <a:buFontTx/>
              <a:buNone/>
              <a:defRPr/>
            </a:pPr>
            <a:r>
              <a:rPr lang="en-US" sz="2000" b="1" kern="1200" dirty="0" smtClean="0">
                <a:solidFill>
                  <a:schemeClr val="accent2"/>
                </a:solidFill>
                <a:cs typeface="Consolas" pitchFamily="49" charset="0"/>
              </a:rPr>
              <a:t>type</a:t>
            </a:r>
            <a:r>
              <a:rPr lang="en-US" sz="2000" b="1" kern="1200" dirty="0" smtClean="0">
                <a:solidFill>
                  <a:schemeClr val="tx2">
                    <a:lumMod val="50000"/>
                  </a:schemeClr>
                </a:solidFill>
                <a:cs typeface="Consolas" pitchFamily="49" charset="0"/>
              </a:rPr>
              <a:t> </a:t>
            </a:r>
            <a:r>
              <a:rPr lang="en-US" sz="2000" b="1" kern="1200" dirty="0" smtClean="0">
                <a:cs typeface="Consolas" pitchFamily="49" charset="0"/>
              </a:rPr>
              <a:t>Vector2D (</a:t>
            </a:r>
            <a:r>
              <a:rPr lang="en-US" sz="2000" b="1" kern="1200" dirty="0" err="1" smtClean="0">
                <a:cs typeface="Consolas" pitchFamily="49" charset="0"/>
              </a:rPr>
              <a:t>dx:double</a:t>
            </a:r>
            <a:r>
              <a:rPr lang="en-US" sz="2000" b="1" kern="1200" dirty="0" smtClean="0">
                <a:cs typeface="Consolas" pitchFamily="49" charset="0"/>
              </a:rPr>
              <a:t>, </a:t>
            </a:r>
            <a:r>
              <a:rPr lang="en-US" sz="2000" b="1" kern="1200" dirty="0" err="1" smtClean="0">
                <a:cs typeface="Consolas" pitchFamily="49" charset="0"/>
              </a:rPr>
              <a:t>dy:double</a:t>
            </a:r>
            <a:r>
              <a:rPr lang="en-US" sz="2000" b="1" kern="1200" dirty="0" smtClean="0">
                <a:cs typeface="Consolas" pitchFamily="49" charset="0"/>
              </a:rPr>
              <a:t>) =</a:t>
            </a:r>
          </a:p>
          <a:p>
            <a:pPr marL="0" indent="0" defTabSz="914363" eaLnBrk="1" fontAlgn="auto" hangingPunct="1">
              <a:lnSpc>
                <a:spcPct val="90000"/>
              </a:lnSpc>
              <a:spcAft>
                <a:spcPts val="0"/>
              </a:spcAft>
              <a:buClrTx/>
              <a:buFontTx/>
              <a:buNone/>
              <a:defRPr/>
            </a:pPr>
            <a:endParaRPr lang="en-US" sz="2000" b="1" kern="1200" dirty="0" smtClean="0">
              <a:cs typeface="Consolas" pitchFamily="49" charset="0"/>
            </a:endParaRPr>
          </a:p>
          <a:p>
            <a:pPr>
              <a:lnSpc>
                <a:spcPct val="90000"/>
              </a:lnSpc>
              <a:defRPr/>
            </a:pPr>
            <a:r>
              <a:rPr lang="en-US" sz="2000" b="1" dirty="0" smtClean="0">
                <a:solidFill>
                  <a:schemeClr val="accent2">
                    <a:lumMod val="40000"/>
                    <a:lumOff val="60000"/>
                  </a:schemeClr>
                </a:solidFill>
                <a:cs typeface="Consolas" pitchFamily="49" charset="0"/>
              </a:rPr>
              <a:t>   </a:t>
            </a:r>
            <a:r>
              <a:rPr lang="en-US" sz="2000" b="1" dirty="0" smtClean="0">
                <a:solidFill>
                  <a:schemeClr val="accent2"/>
                </a:solidFill>
                <a:cs typeface="Consolas" pitchFamily="49" charset="0"/>
              </a:rPr>
              <a:t>let</a:t>
            </a:r>
            <a:r>
              <a:rPr lang="en-US" sz="2000" b="1" dirty="0" smtClean="0">
                <a:cs typeface="Consolas" pitchFamily="49" charset="0"/>
              </a:rPr>
              <a:t> d2 = dx*</a:t>
            </a:r>
            <a:r>
              <a:rPr lang="en-US" sz="2000" b="1" dirty="0" err="1" smtClean="0">
                <a:cs typeface="Consolas" pitchFamily="49" charset="0"/>
              </a:rPr>
              <a:t>dx+dy</a:t>
            </a:r>
            <a:r>
              <a:rPr lang="en-US" sz="2000" b="1" dirty="0" smtClean="0">
                <a:cs typeface="Consolas" pitchFamily="49" charset="0"/>
              </a:rPr>
              <a:t>*dy</a:t>
            </a:r>
          </a:p>
          <a:p>
            <a:pPr marL="0" indent="0" defTabSz="914363" eaLnBrk="1" fontAlgn="auto" hangingPunct="1">
              <a:lnSpc>
                <a:spcPct val="90000"/>
              </a:lnSpc>
              <a:spcAft>
                <a:spcPts val="0"/>
              </a:spcAft>
              <a:buClrTx/>
              <a:buFontTx/>
              <a:buNone/>
              <a:defRPr/>
            </a:pPr>
            <a:endParaRPr lang="en-US" sz="2000" b="1" kern="1200" dirty="0" smtClean="0">
              <a:solidFill>
                <a:schemeClr val="accent2">
                  <a:lumMod val="40000"/>
                  <a:lumOff val="60000"/>
                </a:schemeClr>
              </a:solidFill>
              <a:cs typeface="Consolas" pitchFamily="49" charset="0"/>
            </a:endParaRP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r>
              <a:rPr lang="en-US" sz="2000" b="1" kern="1200" dirty="0" smtClean="0">
                <a:solidFill>
                  <a:schemeClr val="accent2"/>
                </a:solidFill>
                <a:cs typeface="Consolas" pitchFamily="49" charset="0"/>
              </a:rPr>
              <a:t>member</a:t>
            </a:r>
            <a:r>
              <a:rPr lang="en-US" sz="2000" b="1" kern="1200" dirty="0" smtClean="0">
                <a:cs typeface="Consolas" pitchFamily="49" charset="0"/>
              </a:rPr>
              <a:t> v.DX = dx</a:t>
            </a: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r>
              <a:rPr lang="en-US" sz="2000" b="1" kern="1200" dirty="0" smtClean="0">
                <a:solidFill>
                  <a:schemeClr val="accent2"/>
                </a:solidFill>
                <a:cs typeface="Consolas" pitchFamily="49" charset="0"/>
              </a:rPr>
              <a:t>member</a:t>
            </a:r>
            <a:r>
              <a:rPr lang="en-US" sz="2000" b="1" kern="1200" dirty="0" smtClean="0">
                <a:cs typeface="Consolas" pitchFamily="49" charset="0"/>
              </a:rPr>
              <a:t> </a:t>
            </a:r>
            <a:r>
              <a:rPr lang="en-US" sz="2000" b="1" kern="1200" dirty="0" err="1" smtClean="0">
                <a:cs typeface="Consolas" pitchFamily="49" charset="0"/>
              </a:rPr>
              <a:t>v.DY</a:t>
            </a:r>
            <a:r>
              <a:rPr lang="en-US" sz="2000" b="1" kern="1200" dirty="0" smtClean="0">
                <a:cs typeface="Consolas" pitchFamily="49" charset="0"/>
              </a:rPr>
              <a:t> = </a:t>
            </a:r>
            <a:r>
              <a:rPr lang="en-US" sz="2000" b="1" kern="1200" dirty="0" err="1" smtClean="0">
                <a:cs typeface="Consolas" pitchFamily="49" charset="0"/>
              </a:rPr>
              <a:t>dy</a:t>
            </a:r>
            <a:endParaRPr lang="en-US" sz="2000" b="1" kern="1200" dirty="0" smtClean="0">
              <a:cs typeface="Consolas" pitchFamily="49" charset="0"/>
            </a:endParaRP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r>
              <a:rPr lang="en-US" sz="2000" b="1" kern="1200" dirty="0" smtClean="0">
                <a:solidFill>
                  <a:schemeClr val="accent2"/>
                </a:solidFill>
                <a:cs typeface="Consolas" pitchFamily="49" charset="0"/>
              </a:rPr>
              <a:t>member</a:t>
            </a:r>
            <a:r>
              <a:rPr lang="en-US" sz="2000" b="1" kern="1200" dirty="0" smtClean="0">
                <a:cs typeface="Consolas" pitchFamily="49" charset="0"/>
              </a:rPr>
              <a:t> v.Length = sqrt d2</a:t>
            </a: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p>
          <a:p>
            <a:pPr marL="0" indent="0" defTabSz="914363" eaLnBrk="1" fontAlgn="auto" hangingPunct="1">
              <a:lnSpc>
                <a:spcPct val="90000"/>
              </a:lnSpc>
              <a:spcAft>
                <a:spcPts val="0"/>
              </a:spcAft>
              <a:buClrTx/>
              <a:buFontTx/>
              <a:buNone/>
              <a:defRPr/>
            </a:pPr>
            <a:r>
              <a:rPr lang="en-US" sz="2000" b="1" kern="1200" dirty="0" smtClean="0">
                <a:solidFill>
                  <a:schemeClr val="accent2">
                    <a:lumMod val="40000"/>
                    <a:lumOff val="60000"/>
                  </a:schemeClr>
                </a:solidFill>
                <a:cs typeface="Consolas" pitchFamily="49" charset="0"/>
              </a:rPr>
              <a:t>   </a:t>
            </a:r>
            <a:r>
              <a:rPr lang="en-US" sz="2000" b="1" kern="1200" dirty="0" smtClean="0">
                <a:solidFill>
                  <a:schemeClr val="accent2"/>
                </a:solidFill>
                <a:cs typeface="Consolas" pitchFamily="49" charset="0"/>
              </a:rPr>
              <a:t>member</a:t>
            </a:r>
            <a:r>
              <a:rPr lang="en-US" sz="2000" b="1" kern="1200" dirty="0" smtClean="0">
                <a:cs typeface="Consolas" pitchFamily="49" charset="0"/>
              </a:rPr>
              <a:t> </a:t>
            </a:r>
            <a:r>
              <a:rPr lang="en-US" sz="2000" b="1" kern="1200" dirty="0" err="1" smtClean="0">
                <a:cs typeface="Consolas" pitchFamily="49" charset="0"/>
              </a:rPr>
              <a:t>v.Scale</a:t>
            </a:r>
            <a:r>
              <a:rPr lang="en-US" sz="2000" b="1" kern="1200" dirty="0" smtClean="0">
                <a:cs typeface="Consolas" pitchFamily="49" charset="0"/>
              </a:rPr>
              <a:t>(k) = Vector2D (dx*</a:t>
            </a:r>
            <a:r>
              <a:rPr lang="en-US" sz="2000" b="1" kern="1200" dirty="0" err="1" smtClean="0">
                <a:cs typeface="Consolas" pitchFamily="49" charset="0"/>
              </a:rPr>
              <a:t>k,dy</a:t>
            </a:r>
            <a:r>
              <a:rPr lang="en-US" sz="2000" b="1" kern="1200" dirty="0" smtClean="0">
                <a:cs typeface="Consolas" pitchFamily="49" charset="0"/>
              </a:rPr>
              <a:t>*k)</a:t>
            </a:r>
            <a:endParaRPr lang="en-US" sz="2000" b="1" kern="1200" dirty="0" smtClean="0">
              <a:solidFill>
                <a:schemeClr val="accent2">
                  <a:lumMod val="40000"/>
                  <a:lumOff val="60000"/>
                </a:schemeClr>
              </a:solidFill>
              <a:cs typeface="Consolas" pitchFamily="49" charset="0"/>
            </a:endParaRPr>
          </a:p>
        </p:txBody>
      </p:sp>
      <p:sp>
        <p:nvSpPr>
          <p:cNvPr id="4" name="Rectangular Callout 3"/>
          <p:cNvSpPr/>
          <p:nvPr/>
        </p:nvSpPr>
        <p:spPr>
          <a:xfrm>
            <a:off x="6111440" y="1763558"/>
            <a:ext cx="2562305" cy="830997"/>
          </a:xfrm>
          <a:prstGeom prst="wedgeRectCallout">
            <a:avLst>
              <a:gd name="adj1" fmla="val -85989"/>
              <a:gd name="adj2" fmla="val -49005"/>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400" b="1" dirty="0" smtClean="0">
                <a:solidFill>
                  <a:schemeClr val="tx1"/>
                </a:solidFill>
              </a:rPr>
              <a:t>Inputs to object </a:t>
            </a:r>
          </a:p>
          <a:p>
            <a:pPr algn="ctr"/>
            <a:r>
              <a:rPr lang="en-GB" sz="2400" b="1" dirty="0" smtClean="0">
                <a:solidFill>
                  <a:schemeClr val="tx1"/>
                </a:solidFill>
              </a:rPr>
              <a:t>construction</a:t>
            </a:r>
            <a:endParaRPr lang="en-GB" sz="2400" b="1" dirty="0">
              <a:solidFill>
                <a:schemeClr val="tx1"/>
              </a:solidFill>
            </a:endParaRPr>
          </a:p>
        </p:txBody>
      </p:sp>
      <p:sp>
        <p:nvSpPr>
          <p:cNvPr id="5" name="Rectangular Callout 4"/>
          <p:cNvSpPr/>
          <p:nvPr/>
        </p:nvSpPr>
        <p:spPr>
          <a:xfrm>
            <a:off x="5800828" y="3691361"/>
            <a:ext cx="3085332" cy="461665"/>
          </a:xfrm>
          <a:prstGeom prst="wedgeRectCallout">
            <a:avLst>
              <a:gd name="adj1" fmla="val -111881"/>
              <a:gd name="adj2" fmla="val -165989"/>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400" b="1" dirty="0" smtClean="0">
                <a:solidFill>
                  <a:schemeClr val="tx1"/>
                </a:solidFill>
              </a:rPr>
              <a:t>Exported properties</a:t>
            </a:r>
            <a:endParaRPr lang="en-GB" sz="2400" b="1" dirty="0">
              <a:solidFill>
                <a:schemeClr val="tx1"/>
              </a:solidFill>
            </a:endParaRPr>
          </a:p>
        </p:txBody>
      </p:sp>
      <p:sp>
        <p:nvSpPr>
          <p:cNvPr id="6" name="Rectangular Callout 5"/>
          <p:cNvSpPr/>
          <p:nvPr/>
        </p:nvSpPr>
        <p:spPr>
          <a:xfrm>
            <a:off x="6305483" y="5154875"/>
            <a:ext cx="2721834" cy="461665"/>
          </a:xfrm>
          <a:prstGeom prst="wedgeRectCallout">
            <a:avLst>
              <a:gd name="adj1" fmla="val -69779"/>
              <a:gd name="adj2" fmla="val -72550"/>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400" b="1" dirty="0" smtClean="0">
                <a:solidFill>
                  <a:schemeClr val="tx1"/>
                </a:solidFill>
              </a:rPr>
              <a:t>Exported method</a:t>
            </a:r>
            <a:endParaRPr lang="en-GB" sz="2400" b="1" dirty="0">
              <a:solidFill>
                <a:schemeClr val="tx1"/>
              </a:solidFill>
            </a:endParaRPr>
          </a:p>
        </p:txBody>
      </p:sp>
      <p:sp>
        <p:nvSpPr>
          <p:cNvPr id="7" name="Rectangular Callout 6"/>
          <p:cNvSpPr/>
          <p:nvPr/>
        </p:nvSpPr>
        <p:spPr>
          <a:xfrm>
            <a:off x="6117510" y="2813451"/>
            <a:ext cx="2473434" cy="461665"/>
          </a:xfrm>
          <a:prstGeom prst="wedgeRectCallout">
            <a:avLst>
              <a:gd name="adj1" fmla="val -128537"/>
              <a:gd name="adj2" fmla="val -178081"/>
            </a:avLst>
          </a:prstGeom>
          <a:solidFill>
            <a:schemeClr val="accent1"/>
          </a:solidFill>
          <a:ln w="15875">
            <a:solidFill>
              <a:schemeClr val="tx1"/>
            </a:solidFill>
            <a:miter lim="800000"/>
            <a:headEnd/>
            <a:tailEnd/>
          </a:ln>
          <a:effectLst/>
        </p:spPr>
        <p:txBody>
          <a:bodyPr wrap="none" anchor="ctr" anchorCtr="1">
            <a:spAutoFit/>
          </a:bodyPr>
          <a:lstStyle/>
          <a:p>
            <a:pPr algn="ctr"/>
            <a:r>
              <a:rPr lang="en-GB" sz="2400" b="1" dirty="0" smtClean="0">
                <a:solidFill>
                  <a:schemeClr val="tx1"/>
                </a:solidFill>
              </a:rPr>
              <a:t>Object internals</a:t>
            </a:r>
            <a:endParaRPr lang="en-GB" sz="2400" b="1" dirty="0">
              <a:solidFill>
                <a:schemeClr val="tx1"/>
              </a:solidFill>
            </a:endParaRPr>
          </a:p>
        </p:txBody>
      </p:sp>
    </p:spTree>
    <p:extLst>
      <p:ext uri="{BB962C8B-B14F-4D97-AF65-F5344CB8AC3E}">
        <p14:creationId xmlns:p14="http://schemas.microsoft.com/office/powerpoint/2010/main" val="3418438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Segoe Light" charset="0"/>
              </a:rPr>
              <a:t>Fundamentals - Queries</a:t>
            </a:r>
            <a:endParaRPr lang="en-GB" dirty="0">
              <a:latin typeface="Segoe Light" charset="0"/>
            </a:endParaRPr>
          </a:p>
        </p:txBody>
      </p:sp>
      <p:sp>
        <p:nvSpPr>
          <p:cNvPr id="8" name="Text Placeholder 7"/>
          <p:cNvSpPr>
            <a:spLocks noGrp="1"/>
          </p:cNvSpPr>
          <p:nvPr>
            <p:ph type="body" sz="quarter" idx="10"/>
          </p:nvPr>
        </p:nvSpPr>
        <p:spPr>
          <a:xfrm>
            <a:off x="646177" y="1304615"/>
            <a:ext cx="8086952" cy="2097305"/>
          </a:xfrm>
        </p:spPr>
        <p:txBody>
          <a:bodyPr/>
          <a:lstStyle/>
          <a:p>
            <a:endParaRPr lang="en-GB" sz="2000" b="1" dirty="0">
              <a:solidFill>
                <a:schemeClr val="bg1"/>
              </a:solidFill>
              <a:latin typeface="Consolas"/>
            </a:endParaRPr>
          </a:p>
          <a:p>
            <a:endParaRPr lang="en-GB" sz="2000" b="1" dirty="0">
              <a:solidFill>
                <a:schemeClr val="bg1"/>
              </a:solidFill>
              <a:latin typeface="Consolas"/>
            </a:endParaRPr>
          </a:p>
          <a:p>
            <a:r>
              <a:rPr lang="en-GB" sz="2000" b="1" dirty="0">
                <a:solidFill>
                  <a:schemeClr val="bg1"/>
                </a:solidFill>
                <a:latin typeface="Consolas"/>
              </a:rPr>
              <a:t> </a:t>
            </a:r>
            <a:r>
              <a:rPr lang="en-GB" sz="2000" b="1" dirty="0">
                <a:solidFill>
                  <a:schemeClr val="accent2"/>
                </a:solidFill>
                <a:cs typeface="Consolas" pitchFamily="49" charset="0"/>
              </a:rPr>
              <a:t>let</a:t>
            </a:r>
            <a:r>
              <a:rPr lang="en-GB" sz="2000" b="1" dirty="0">
                <a:solidFill>
                  <a:schemeClr val="bg1"/>
                </a:solidFill>
                <a:latin typeface="Consolas"/>
              </a:rPr>
              <a:t> </a:t>
            </a:r>
            <a:r>
              <a:rPr lang="en-GB" sz="2000" b="1" dirty="0" err="1">
                <a:solidFill>
                  <a:schemeClr val="bg1"/>
                </a:solidFill>
                <a:latin typeface="Consolas"/>
              </a:rPr>
              <a:t>avatarTitles</a:t>
            </a:r>
            <a:r>
              <a:rPr lang="en-GB" sz="2000" b="1" dirty="0">
                <a:solidFill>
                  <a:schemeClr val="bg1"/>
                </a:solidFill>
                <a:latin typeface="Consolas"/>
              </a:rPr>
              <a:t> = </a:t>
            </a:r>
          </a:p>
          <a:p>
            <a:r>
              <a:rPr lang="en-US" sz="2000" b="1" dirty="0">
                <a:solidFill>
                  <a:schemeClr val="bg1"/>
                </a:solidFill>
                <a:latin typeface="Consolas"/>
              </a:rPr>
              <a:t> </a:t>
            </a:r>
            <a:r>
              <a:rPr lang="en-US" sz="2000" b="1" dirty="0" smtClean="0">
                <a:solidFill>
                  <a:schemeClr val="bg1"/>
                </a:solidFill>
                <a:latin typeface="Consolas"/>
              </a:rPr>
              <a:t>    </a:t>
            </a:r>
            <a:r>
              <a:rPr lang="en-US" sz="2000" b="1" dirty="0">
                <a:solidFill>
                  <a:schemeClr val="accent2"/>
                </a:solidFill>
                <a:cs typeface="Consolas" pitchFamily="49" charset="0"/>
              </a:rPr>
              <a:t>query</a:t>
            </a:r>
            <a:r>
              <a:rPr lang="en-US" sz="2000" b="1" dirty="0" smtClean="0">
                <a:solidFill>
                  <a:schemeClr val="bg1"/>
                </a:solidFill>
                <a:latin typeface="Consolas"/>
              </a:rPr>
              <a:t> { </a:t>
            </a:r>
            <a:r>
              <a:rPr lang="en-US" sz="2000" b="1" dirty="0">
                <a:solidFill>
                  <a:schemeClr val="accent2"/>
                </a:solidFill>
                <a:cs typeface="Consolas" pitchFamily="49" charset="0"/>
              </a:rPr>
              <a:t>for</a:t>
            </a:r>
            <a:r>
              <a:rPr lang="en-US" sz="2000" b="1" dirty="0">
                <a:solidFill>
                  <a:schemeClr val="bg1"/>
                </a:solidFill>
                <a:latin typeface="Consolas"/>
              </a:rPr>
              <a:t> t </a:t>
            </a:r>
            <a:r>
              <a:rPr lang="en-US" sz="2000" b="1" dirty="0">
                <a:solidFill>
                  <a:schemeClr val="accent2"/>
                </a:solidFill>
                <a:cs typeface="Consolas" pitchFamily="49" charset="0"/>
              </a:rPr>
              <a:t>in</a:t>
            </a:r>
            <a:r>
              <a:rPr lang="en-US" sz="2000" b="1" dirty="0">
                <a:solidFill>
                  <a:schemeClr val="bg1"/>
                </a:solidFill>
                <a:latin typeface="Consolas"/>
              </a:rPr>
              <a:t> </a:t>
            </a:r>
            <a:r>
              <a:rPr lang="en-US" sz="2000" b="1" dirty="0" err="1">
                <a:solidFill>
                  <a:schemeClr val="bg1"/>
                </a:solidFill>
                <a:latin typeface="Consolas"/>
              </a:rPr>
              <a:t>netflix.Titles</a:t>
            </a:r>
            <a:r>
              <a:rPr lang="en-US" sz="2000" b="1" dirty="0">
                <a:solidFill>
                  <a:schemeClr val="bg1"/>
                </a:solidFill>
                <a:latin typeface="Consolas"/>
              </a:rPr>
              <a:t> </a:t>
            </a:r>
            <a:r>
              <a:rPr lang="en-US" sz="2000" b="1" dirty="0">
                <a:solidFill>
                  <a:schemeClr val="accent2"/>
                </a:solidFill>
                <a:cs typeface="Consolas" pitchFamily="49" charset="0"/>
              </a:rPr>
              <a:t>do</a:t>
            </a:r>
            <a:r>
              <a:rPr lang="en-US" sz="2000" b="1" dirty="0">
                <a:solidFill>
                  <a:schemeClr val="bg1"/>
                </a:solidFill>
                <a:latin typeface="Consolas"/>
              </a:rPr>
              <a:t> </a:t>
            </a:r>
          </a:p>
          <a:p>
            <a:r>
              <a:rPr lang="en-GB" sz="2000" b="1" dirty="0">
                <a:solidFill>
                  <a:schemeClr val="bg1"/>
                </a:solidFill>
                <a:latin typeface="Consolas"/>
              </a:rPr>
              <a:t>             </a:t>
            </a:r>
            <a:r>
              <a:rPr lang="en-GB" sz="2000" b="1" dirty="0">
                <a:solidFill>
                  <a:schemeClr val="accent2"/>
                </a:solidFill>
                <a:cs typeface="Consolas" pitchFamily="49" charset="0"/>
              </a:rPr>
              <a:t>where</a:t>
            </a:r>
            <a:r>
              <a:rPr lang="en-GB" sz="2000" b="1" dirty="0">
                <a:solidFill>
                  <a:schemeClr val="bg1"/>
                </a:solidFill>
                <a:latin typeface="Consolas"/>
              </a:rPr>
              <a:t>  (</a:t>
            </a:r>
            <a:r>
              <a:rPr lang="en-GB" sz="2000" b="1" dirty="0" err="1">
                <a:solidFill>
                  <a:schemeClr val="bg1"/>
                </a:solidFill>
                <a:latin typeface="Consolas"/>
              </a:rPr>
              <a:t>t.Name.Contains</a:t>
            </a:r>
            <a:r>
              <a:rPr lang="en-GB" sz="2000" b="1" dirty="0">
                <a:solidFill>
                  <a:schemeClr val="bg1"/>
                </a:solidFill>
                <a:latin typeface="Consolas"/>
              </a:rPr>
              <a:t> "Avatar") </a:t>
            </a:r>
          </a:p>
          <a:p>
            <a:r>
              <a:rPr lang="en-GB" sz="2000" b="1" dirty="0">
                <a:solidFill>
                  <a:schemeClr val="bg1"/>
                </a:solidFill>
                <a:latin typeface="Consolas"/>
              </a:rPr>
              <a:t>             </a:t>
            </a:r>
            <a:r>
              <a:rPr lang="en-GB" sz="2000" b="1" dirty="0">
                <a:solidFill>
                  <a:schemeClr val="accent2"/>
                </a:solidFill>
                <a:cs typeface="Consolas" pitchFamily="49" charset="0"/>
              </a:rPr>
              <a:t>select</a:t>
            </a:r>
            <a:r>
              <a:rPr lang="en-GB" sz="2000" b="1" dirty="0">
                <a:solidFill>
                  <a:schemeClr val="bg1"/>
                </a:solidFill>
                <a:latin typeface="Consolas"/>
              </a:rPr>
              <a:t>  t }    </a:t>
            </a:r>
          </a:p>
          <a:p>
            <a:endParaRPr lang="en-GB" sz="2000" b="1" dirty="0">
              <a:solidFill>
                <a:schemeClr val="bg1"/>
              </a:solidFill>
            </a:endParaRPr>
          </a:p>
        </p:txBody>
      </p:sp>
      <p:sp>
        <p:nvSpPr>
          <p:cNvPr id="5" name="Rectangular Callout 4"/>
          <p:cNvSpPr/>
          <p:nvPr/>
        </p:nvSpPr>
        <p:spPr>
          <a:xfrm>
            <a:off x="5868223" y="3375925"/>
            <a:ext cx="2796510" cy="761159"/>
          </a:xfrm>
          <a:prstGeom prst="wedgeRectCallout">
            <a:avLst>
              <a:gd name="adj1" fmla="val -62853"/>
              <a:gd name="adj2" fmla="val -54821"/>
            </a:avLst>
          </a:prstGeom>
          <a:solidFill>
            <a:schemeClr val="accent1"/>
          </a:solidFill>
          <a:ln w="15875">
            <a:solidFill>
              <a:schemeClr val="tx1"/>
            </a:solidFill>
            <a:miter lim="800000"/>
            <a:headEnd/>
            <a:tailEnd/>
          </a:ln>
          <a:effectLst/>
        </p:spPr>
        <p:txBody>
          <a:bodyPr wrap="none" lIns="83236" tIns="41619" rIns="83236" bIns="41619" anchor="ctr" anchorCtr="1">
            <a:spAutoFit/>
          </a:bodyPr>
          <a:lstStyle/>
          <a:p>
            <a:pPr algn="ctr" defTabSz="832103"/>
            <a:r>
              <a:rPr lang="en-GB" sz="2200" b="1" dirty="0">
                <a:solidFill>
                  <a:prstClr val="white"/>
                </a:solidFill>
              </a:rPr>
              <a:t>LINQ </a:t>
            </a:r>
            <a:r>
              <a:rPr lang="en-GB" sz="2200" b="1" dirty="0" smtClean="0">
                <a:solidFill>
                  <a:prstClr val="white"/>
                </a:solidFill>
              </a:rPr>
              <a:t>Queries using </a:t>
            </a:r>
          </a:p>
          <a:p>
            <a:pPr algn="ctr" defTabSz="832103"/>
            <a:r>
              <a:rPr lang="en-GB" sz="2200" b="1" dirty="0" smtClean="0">
                <a:solidFill>
                  <a:prstClr val="white"/>
                </a:solidFill>
              </a:rPr>
              <a:t>F# workflows</a:t>
            </a:r>
            <a:endParaRPr lang="en-GB" sz="2200" b="1" dirty="0">
              <a:solidFill>
                <a:prstClr val="white"/>
              </a:solidFill>
            </a:endParaRPr>
          </a:p>
        </p:txBody>
      </p:sp>
    </p:spTree>
    <p:extLst>
      <p:ext uri="{BB962C8B-B14F-4D97-AF65-F5344CB8AC3E}">
        <p14:creationId xmlns:p14="http://schemas.microsoft.com/office/powerpoint/2010/main" val="2247344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solidFill>
                  <a:schemeClr val="tx1"/>
                </a:solidFill>
              </a:rPr>
              <a:t>Units of Measure from the Web</a:t>
            </a:r>
            <a:endParaRPr lang="en-GB" dirty="0">
              <a:solidFill>
                <a:schemeClr val="tx1"/>
              </a:solidFill>
            </a:endParaRPr>
          </a:p>
        </p:txBody>
      </p:sp>
      <p:sp>
        <p:nvSpPr>
          <p:cNvPr id="5" name="Subtitle 4"/>
          <p:cNvSpPr>
            <a:spLocks noGrp="1"/>
          </p:cNvSpPr>
          <p:nvPr>
            <p:ph type="subTitle" idx="1"/>
          </p:nvPr>
        </p:nvSpPr>
        <p:spPr/>
        <p:txBody>
          <a:bodyPr/>
          <a:lstStyle/>
          <a:p>
            <a:endParaRPr lang="en-GB" b="1" dirty="0"/>
          </a:p>
          <a:p>
            <a:endParaRPr lang="en-GB" dirty="0"/>
          </a:p>
        </p:txBody>
      </p:sp>
      <p:sp>
        <p:nvSpPr>
          <p:cNvPr id="6" name="Text Placeholder 5"/>
          <p:cNvSpPr>
            <a:spLocks noGrp="1"/>
          </p:cNvSpPr>
          <p:nvPr>
            <p:ph type="body" sz="quarter" idx="10"/>
          </p:nvPr>
        </p:nvSpPr>
        <p:spPr/>
        <p:txBody>
          <a:bodyPr/>
          <a:lstStyle/>
          <a:p>
            <a:r>
              <a:rPr lang="en-GB" i="0" dirty="0" smtClean="0"/>
              <a:t>demo</a:t>
            </a:r>
            <a:endParaRPr lang="en-GB" i="0" dirty="0"/>
          </a:p>
        </p:txBody>
      </p:sp>
    </p:spTree>
    <p:extLst>
      <p:ext uri="{BB962C8B-B14F-4D97-AF65-F5344CB8AC3E}">
        <p14:creationId xmlns:p14="http://schemas.microsoft.com/office/powerpoint/2010/main" val="877903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81000" y="230188"/>
            <a:ext cx="8382000" cy="609398"/>
          </a:xfrm>
        </p:spPr>
        <p:txBody>
          <a:bodyPr/>
          <a:lstStyle/>
          <a:p>
            <a:r>
              <a:rPr lang="en-GB" dirty="0"/>
              <a:t>1998 to </a:t>
            </a:r>
            <a:r>
              <a:rPr lang="en-GB" dirty="0" smtClean="0"/>
              <a:t>2012…</a:t>
            </a:r>
            <a:endParaRPr lang="en-GB" dirty="0"/>
          </a:p>
        </p:txBody>
      </p:sp>
      <p:graphicFrame>
        <p:nvGraphicFramePr>
          <p:cNvPr id="3" name="Diagram 2"/>
          <p:cNvGraphicFramePr/>
          <p:nvPr>
            <p:extLst>
              <p:ext uri="{D42A27DB-BD31-4B8C-83A1-F6EECF244321}">
                <p14:modId xmlns:p14="http://schemas.microsoft.com/office/powerpoint/2010/main" val="2634530852"/>
              </p:ext>
            </p:extLst>
          </p:nvPr>
        </p:nvGraphicFramePr>
        <p:xfrm>
          <a:off x="533401" y="514350"/>
          <a:ext cx="8258174" cy="5610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835681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228601"/>
            <a:ext cx="8363938" cy="609398"/>
          </a:xfrm>
        </p:spPr>
        <p:txBody>
          <a:bodyPr/>
          <a:lstStyle/>
          <a:p>
            <a:r>
              <a:rPr lang="en-GB" dirty="0" smtClean="0">
                <a:solidFill>
                  <a:schemeClr val="tx1"/>
                </a:solidFill>
              </a:rPr>
              <a:t>CSV </a:t>
            </a:r>
            <a:r>
              <a:rPr lang="en-GB" dirty="0" smtClean="0">
                <a:solidFill>
                  <a:schemeClr val="tx1"/>
                </a:solidFill>
              </a:rPr>
              <a:t>Provider</a:t>
            </a:r>
            <a:endParaRPr lang="en-GB" dirty="0">
              <a:solidFill>
                <a:schemeClr val="tx1"/>
              </a:solidFill>
            </a:endParaRPr>
          </a:p>
        </p:txBody>
      </p:sp>
      <p:sp>
        <p:nvSpPr>
          <p:cNvPr id="6" name="Text Placeholder 5"/>
          <p:cNvSpPr>
            <a:spLocks noGrp="1"/>
          </p:cNvSpPr>
          <p:nvPr>
            <p:ph type="body" sz="quarter" idx="10"/>
          </p:nvPr>
        </p:nvSpPr>
        <p:spPr>
          <a:xfrm>
            <a:off x="389436" y="1447806"/>
            <a:ext cx="8363938" cy="2691506"/>
          </a:xfrm>
        </p:spPr>
        <p:txBody>
          <a:bodyPr/>
          <a:lstStyle/>
          <a:p>
            <a:r>
              <a:rPr lang="en-GB" sz="2400" dirty="0"/>
              <a:t>General provider for tabular data</a:t>
            </a:r>
          </a:p>
          <a:p>
            <a:pPr lvl="1"/>
            <a:r>
              <a:rPr lang="en-GB" sz="2000" dirty="0" err="1"/>
              <a:t>int</a:t>
            </a:r>
            <a:r>
              <a:rPr lang="en-GB" sz="2000" dirty="0"/>
              <a:t>, bool, float, date, string, etc.		options for delimiters, quotes </a:t>
            </a:r>
            <a:endParaRPr lang="en-GB" sz="2000" dirty="0"/>
          </a:p>
          <a:p>
            <a:pPr lvl="1"/>
            <a:r>
              <a:rPr lang="en-GB" sz="2000" dirty="0"/>
              <a:t>o</a:t>
            </a:r>
            <a:r>
              <a:rPr lang="en-GB" sz="2000" dirty="0"/>
              <a:t>ptional schema				optional schema inference</a:t>
            </a:r>
          </a:p>
          <a:p>
            <a:pPr lvl="1"/>
            <a:r>
              <a:rPr lang="en-GB" sz="2000" dirty="0"/>
              <a:t>no queries/indexing			works with Try F# 3.0</a:t>
            </a:r>
          </a:p>
          <a:p>
            <a:endParaRPr lang="en-GB" sz="900" dirty="0"/>
          </a:p>
          <a:p>
            <a:pPr marL="460375" lvl="1" indent="0">
              <a:buNone/>
            </a:pPr>
            <a:r>
              <a:rPr lang="en-GB" sz="1700" dirty="0"/>
              <a:t>	</a:t>
            </a:r>
          </a:p>
          <a:p>
            <a:pPr lvl="1" algn="ctr"/>
            <a:r>
              <a:rPr lang="en-GB" sz="1700" b="1" dirty="0" smtClean="0"/>
              <a:t>upcoming sample</a:t>
            </a:r>
            <a:endParaRPr lang="en-GB" sz="2000" b="1" dirty="0"/>
          </a:p>
          <a:p>
            <a:pPr lvl="1"/>
            <a:endParaRPr lang="en-GB" sz="2000" b="1" dirty="0"/>
          </a:p>
        </p:txBody>
      </p:sp>
      <p:sp>
        <p:nvSpPr>
          <p:cNvPr id="5" name="Subtitle 4"/>
          <p:cNvSpPr>
            <a:spLocks noGrp="1"/>
          </p:cNvSpPr>
          <p:nvPr>
            <p:ph type="subTitle" idx="4294967295"/>
          </p:nvPr>
        </p:nvSpPr>
        <p:spPr>
          <a:xfrm>
            <a:off x="2149918" y="2302930"/>
            <a:ext cx="6994082" cy="984885"/>
          </a:xfrm>
        </p:spPr>
        <p:txBody>
          <a:bodyPr/>
          <a:lstStyle/>
          <a:p>
            <a:endParaRPr lang="en-GB" b="1" dirty="0"/>
          </a:p>
          <a:p>
            <a:endParaRPr lang="en-GB" dirty="0"/>
          </a:p>
        </p:txBody>
      </p:sp>
    </p:spTree>
    <p:extLst>
      <p:ext uri="{BB962C8B-B14F-4D97-AF65-F5344CB8AC3E}">
        <p14:creationId xmlns:p14="http://schemas.microsoft.com/office/powerpoint/2010/main" val="2939229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1182660959"/>
              </p:ext>
            </p:extLst>
          </p:nvPr>
        </p:nvGraphicFramePr>
        <p:xfrm>
          <a:off x="389436" y="1447806"/>
          <a:ext cx="8363938" cy="507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3825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0D238AF-8111-48F4-87D0-8513B6795E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5C889AEA-E0C2-4FF9-A34D-CA456FDB90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6560F0-5737-4155-83E0-F00762C1509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5717ED0-058B-40A8-AEF1-D8763A5D87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2B9C4F42-7270-4926-91A5-B0F02BC89C9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02636C2B-1A91-4E5F-9560-97738B72DA6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761747"/>
          </a:xfrm>
        </p:spPr>
        <p:txBody>
          <a:bodyPr/>
          <a:lstStyle/>
          <a:p>
            <a:pPr algn="ctr"/>
            <a:r>
              <a:rPr lang="en-GB" dirty="0" smtClean="0"/>
              <a:t>Meditations on </a:t>
            </a:r>
            <a:r>
              <a:rPr lang="en-GB" sz="5500" dirty="0">
                <a:latin typeface="ZapfChancery"/>
                <a:sym typeface="Symbol"/>
              </a:rPr>
              <a:t></a:t>
            </a:r>
            <a:r>
              <a:rPr lang="en-GB" sz="5500" baseline="-25000" dirty="0">
                <a:latin typeface="ZapfChancery"/>
                <a:sym typeface="Symbol"/>
              </a:rPr>
              <a:t>0</a:t>
            </a:r>
            <a:r>
              <a:rPr lang="en-GB" dirty="0" smtClean="0"/>
              <a:t> </a:t>
            </a:r>
            <a:endParaRPr lang="en-GB" dirty="0"/>
          </a:p>
        </p:txBody>
      </p:sp>
      <p:graphicFrame>
        <p:nvGraphicFramePr>
          <p:cNvPr id="5" name="Diagram 4"/>
          <p:cNvGraphicFramePr/>
          <p:nvPr>
            <p:extLst>
              <p:ext uri="{D42A27DB-BD31-4B8C-83A1-F6EECF244321}">
                <p14:modId xmlns:p14="http://schemas.microsoft.com/office/powerpoint/2010/main" val="4109513701"/>
              </p:ext>
            </p:extLst>
          </p:nvPr>
        </p:nvGraphicFramePr>
        <p:xfrm>
          <a:off x="389436" y="1447806"/>
          <a:ext cx="8363938" cy="506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3991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CA26391-B69E-4A1C-8ED4-3A170885F4E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79A055B-95A4-44BD-A67F-B5A5ABC9C8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DE51232-A39B-4346-A8B5-36F19267596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44BA56FA-50F2-46D9-AB07-EFCB75B83A1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4C5F710-3C2E-46ED-9199-093306C6172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A98FB64-081D-4F6B-AC3C-8BA76C73DBF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1637804731"/>
              </p:ext>
            </p:extLst>
          </p:nvPr>
        </p:nvGraphicFramePr>
        <p:xfrm>
          <a:off x="314325" y="942975"/>
          <a:ext cx="8515350"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175346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Paradigm Locator</a:t>
            </a:r>
            <a:endParaRPr lang="en-GB" dirty="0"/>
          </a:p>
        </p:txBody>
      </p:sp>
      <p:graphicFrame>
        <p:nvGraphicFramePr>
          <p:cNvPr id="3" name="Diagram 2"/>
          <p:cNvGraphicFramePr/>
          <p:nvPr>
            <p:extLst>
              <p:ext uri="{D42A27DB-BD31-4B8C-83A1-F6EECF244321}">
                <p14:modId xmlns:p14="http://schemas.microsoft.com/office/powerpoint/2010/main" val="3553567924"/>
              </p:ext>
            </p:extLst>
          </p:nvPr>
        </p:nvGraphicFramePr>
        <p:xfrm>
          <a:off x="485775" y="1038225"/>
          <a:ext cx="8048625" cy="496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ular Callout 3"/>
          <p:cNvSpPr/>
          <p:nvPr/>
        </p:nvSpPr>
        <p:spPr>
          <a:xfrm>
            <a:off x="2657473" y="4263581"/>
            <a:ext cx="6324602" cy="2246769"/>
          </a:xfrm>
          <a:prstGeom prst="wedgeRectCallout">
            <a:avLst>
              <a:gd name="adj1" fmla="val -23736"/>
              <a:gd name="adj2" fmla="val -65274"/>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000" b="1" dirty="0" smtClean="0">
                <a:latin typeface="Candara" pitchFamily="34" charset="0"/>
              </a:rPr>
              <a:t>A major search is on!</a:t>
            </a:r>
          </a:p>
          <a:p>
            <a:endParaRPr lang="en-US" sz="2000" b="1" dirty="0" smtClean="0">
              <a:latin typeface="Candara" pitchFamily="34" charset="0"/>
            </a:endParaRPr>
          </a:p>
          <a:p>
            <a:pPr marL="342900" indent="-342900">
              <a:buFont typeface="Arial" pitchFamily="34" charset="0"/>
              <a:buChar char="•"/>
            </a:pPr>
            <a:r>
              <a:rPr lang="en-US" sz="2000" b="1" dirty="0" smtClean="0">
                <a:latin typeface="Candara" pitchFamily="34" charset="0"/>
              </a:rPr>
              <a:t>make statically typed </a:t>
            </a:r>
            <a:r>
              <a:rPr lang="en-US" sz="2000" b="1" dirty="0" err="1" smtClean="0">
                <a:latin typeface="Candara" pitchFamily="34" charset="0"/>
              </a:rPr>
              <a:t>langs</a:t>
            </a:r>
            <a:r>
              <a:rPr lang="en-US" sz="2000" b="1" dirty="0" smtClean="0">
                <a:latin typeface="Candara" pitchFamily="34" charset="0"/>
              </a:rPr>
              <a:t> </a:t>
            </a:r>
            <a:r>
              <a:rPr lang="en-US" sz="2000" b="1" dirty="0" smtClean="0">
                <a:solidFill>
                  <a:srgbClr val="FFFF00"/>
                </a:solidFill>
                <a:latin typeface="Candara" pitchFamily="34" charset="0"/>
              </a:rPr>
              <a:t>more dynamic</a:t>
            </a:r>
          </a:p>
          <a:p>
            <a:pPr marL="342900" indent="-342900">
              <a:buFont typeface="Arial" pitchFamily="34" charset="0"/>
              <a:buChar char="•"/>
            </a:pPr>
            <a:endParaRPr lang="en-US" sz="2000" b="1" dirty="0" smtClean="0">
              <a:latin typeface="Candara" pitchFamily="34" charset="0"/>
            </a:endParaRPr>
          </a:p>
          <a:p>
            <a:pPr marL="342900" indent="-342900">
              <a:buFont typeface="Arial" pitchFamily="34" charset="0"/>
              <a:buChar char="•"/>
            </a:pPr>
            <a:r>
              <a:rPr lang="en-US" sz="2000" b="1" dirty="0" smtClean="0">
                <a:latin typeface="Candara" pitchFamily="34" charset="0"/>
              </a:rPr>
              <a:t>make dynamically typed </a:t>
            </a:r>
            <a:r>
              <a:rPr lang="en-US" sz="2000" b="1" dirty="0" err="1" smtClean="0">
                <a:latin typeface="Candara" pitchFamily="34" charset="0"/>
              </a:rPr>
              <a:t>langs</a:t>
            </a:r>
            <a:r>
              <a:rPr lang="en-US" sz="2000" b="1" dirty="0" smtClean="0">
                <a:latin typeface="Candara" pitchFamily="34" charset="0"/>
              </a:rPr>
              <a:t> </a:t>
            </a:r>
            <a:r>
              <a:rPr lang="en-US" sz="2000" b="1" dirty="0" smtClean="0">
                <a:solidFill>
                  <a:srgbClr val="FFFF00"/>
                </a:solidFill>
                <a:latin typeface="Candara" pitchFamily="34" charset="0"/>
              </a:rPr>
              <a:t>more static</a:t>
            </a:r>
          </a:p>
          <a:p>
            <a:pPr marL="342900" indent="-342900">
              <a:buFont typeface="Arial" pitchFamily="34" charset="0"/>
              <a:buChar char="•"/>
            </a:pPr>
            <a:endParaRPr lang="en-US" sz="2000" b="1" dirty="0" smtClean="0">
              <a:latin typeface="Candara" pitchFamily="34" charset="0"/>
            </a:endParaRPr>
          </a:p>
          <a:p>
            <a:pPr marL="342900" indent="-342900">
              <a:buFont typeface="Arial" pitchFamily="34" charset="0"/>
              <a:buChar char="•"/>
            </a:pPr>
            <a:r>
              <a:rPr lang="en-US" sz="2000" b="1" dirty="0">
                <a:solidFill>
                  <a:srgbClr val="FFFF00"/>
                </a:solidFill>
                <a:latin typeface="Candara" pitchFamily="34" charset="0"/>
              </a:rPr>
              <a:t>moderate static typing </a:t>
            </a:r>
            <a:r>
              <a:rPr lang="en-US" sz="2000" b="1" dirty="0" smtClean="0">
                <a:latin typeface="Candara" pitchFamily="34" charset="0"/>
              </a:rPr>
              <a:t>in limited ways</a:t>
            </a:r>
            <a:endParaRPr lang="en-US" sz="2000" b="1" dirty="0" smtClean="0">
              <a:solidFill>
                <a:srgbClr val="FFFF00"/>
              </a:solidFill>
              <a:latin typeface="Candara" pitchFamily="34" charset="0"/>
            </a:endParaRPr>
          </a:p>
        </p:txBody>
      </p:sp>
    </p:spTree>
    <p:extLst>
      <p:ext uri="{BB962C8B-B14F-4D97-AF65-F5344CB8AC3E}">
        <p14:creationId xmlns:p14="http://schemas.microsoft.com/office/powerpoint/2010/main" val="2029086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What’s to wrestle with</a:t>
            </a:r>
            <a:endParaRPr lang="en-GB" dirty="0"/>
          </a:p>
        </p:txBody>
      </p:sp>
      <p:sp>
        <p:nvSpPr>
          <p:cNvPr id="3" name="Content Placeholder 2"/>
          <p:cNvSpPr>
            <a:spLocks noGrp="1"/>
          </p:cNvSpPr>
          <p:nvPr>
            <p:ph idx="1"/>
          </p:nvPr>
        </p:nvSpPr>
        <p:spPr>
          <a:xfrm>
            <a:off x="457201" y="1600207"/>
            <a:ext cx="8277366" cy="4701737"/>
          </a:xfrm>
        </p:spPr>
        <p:txBody>
          <a:bodyPr>
            <a:noAutofit/>
          </a:bodyPr>
          <a:lstStyle/>
          <a:p>
            <a:r>
              <a:rPr lang="en-GB" sz="2800" dirty="0"/>
              <a:t>Scale</a:t>
            </a:r>
          </a:p>
          <a:p>
            <a:r>
              <a:rPr lang="en-GB" sz="2800" dirty="0"/>
              <a:t>Sparseness</a:t>
            </a:r>
          </a:p>
          <a:p>
            <a:r>
              <a:rPr lang="en-GB" sz="2800" dirty="0" smtClean="0"/>
              <a:t>Breadth </a:t>
            </a:r>
            <a:r>
              <a:rPr lang="en-GB" sz="2800" dirty="0"/>
              <a:t>of application</a:t>
            </a:r>
          </a:p>
          <a:p>
            <a:r>
              <a:rPr lang="en-GB" sz="2800" dirty="0"/>
              <a:t>Ease of authoring provider components</a:t>
            </a:r>
          </a:p>
          <a:p>
            <a:r>
              <a:rPr lang="en-GB" sz="2800" dirty="0"/>
              <a:t>Incremental and mutually </a:t>
            </a:r>
            <a:r>
              <a:rPr lang="en-GB" sz="2800" dirty="0"/>
              <a:t>r</a:t>
            </a:r>
            <a:r>
              <a:rPr lang="en-GB" sz="2800" dirty="0"/>
              <a:t>ecursive type provision</a:t>
            </a:r>
          </a:p>
          <a:p>
            <a:r>
              <a:rPr lang="en-GB" sz="2800" dirty="0" smtClean="0"/>
              <a:t>Meaning </a:t>
            </a:r>
            <a:r>
              <a:rPr lang="en-GB" sz="2800" dirty="0"/>
              <a:t>of soundness and correctness in a heterogeneous, evolving world</a:t>
            </a:r>
          </a:p>
          <a:p>
            <a:r>
              <a:rPr lang="en-GB" sz="2800" dirty="0"/>
              <a:t>Next directions, </a:t>
            </a:r>
            <a:r>
              <a:rPr lang="en-GB" sz="2800" dirty="0" smtClean="0"/>
              <a:t>concretely</a:t>
            </a:r>
            <a:endParaRPr lang="en-GB" sz="2800" dirty="0"/>
          </a:p>
        </p:txBody>
      </p:sp>
    </p:spTree>
    <p:extLst>
      <p:ext uri="{BB962C8B-B14F-4D97-AF65-F5344CB8AC3E}">
        <p14:creationId xmlns:p14="http://schemas.microsoft.com/office/powerpoint/2010/main" val="2085193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Recap: this is different…</a:t>
            </a:r>
            <a:endParaRPr lang="en-GB" dirty="0"/>
          </a:p>
        </p:txBody>
      </p:sp>
      <p:sp>
        <p:nvSpPr>
          <p:cNvPr id="3" name="Content Placeholder 2"/>
          <p:cNvSpPr>
            <a:spLocks noGrp="1"/>
          </p:cNvSpPr>
          <p:nvPr>
            <p:ph idx="1"/>
          </p:nvPr>
        </p:nvSpPr>
        <p:spPr>
          <a:xfrm>
            <a:off x="457201" y="1600207"/>
            <a:ext cx="8011131" cy="3499420"/>
          </a:xfrm>
        </p:spPr>
        <p:txBody>
          <a:bodyPr/>
          <a:lstStyle/>
          <a:p>
            <a:pPr>
              <a:buFont typeface="Arial" pitchFamily="34" charset="0"/>
              <a:buChar char="•"/>
            </a:pPr>
            <a:r>
              <a:rPr lang="en-GB" sz="3000" dirty="0"/>
              <a:t>We like to see PL systems as </a:t>
            </a:r>
            <a:r>
              <a:rPr lang="en-GB" sz="3000" dirty="0" smtClean="0"/>
              <a:t>purely logical </a:t>
            </a:r>
            <a:r>
              <a:rPr lang="en-GB" sz="3000" dirty="0"/>
              <a:t>systems</a:t>
            </a:r>
          </a:p>
          <a:p>
            <a:pPr>
              <a:buFont typeface="Arial" pitchFamily="34" charset="0"/>
              <a:buChar char="•"/>
            </a:pPr>
            <a:r>
              <a:rPr lang="en-GB" sz="3000" dirty="0"/>
              <a:t>Traditional logical systems exclude interaction with reality</a:t>
            </a:r>
          </a:p>
          <a:p>
            <a:pPr lvl="1">
              <a:buFont typeface="Arial" pitchFamily="34" charset="0"/>
              <a:buChar char="•"/>
            </a:pPr>
            <a:r>
              <a:rPr lang="en-GB" sz="2700" dirty="0"/>
              <a:t>This is a powerful and simplifying assumption </a:t>
            </a:r>
          </a:p>
          <a:p>
            <a:pPr lvl="1">
              <a:buFont typeface="Arial" pitchFamily="34" charset="0"/>
              <a:buChar char="•"/>
            </a:pPr>
            <a:r>
              <a:rPr lang="en-GB" sz="2700" dirty="0"/>
              <a:t>It is also fundamentally wrong for modern applied programming languages</a:t>
            </a:r>
          </a:p>
          <a:p>
            <a:pPr lvl="1">
              <a:buFont typeface="Arial" pitchFamily="34" charset="0"/>
              <a:buChar char="•"/>
            </a:pPr>
            <a:endParaRPr lang="en-GB" sz="2700" dirty="0"/>
          </a:p>
        </p:txBody>
      </p:sp>
    </p:spTree>
    <p:extLst>
      <p:ext uri="{BB962C8B-B14F-4D97-AF65-F5344CB8AC3E}">
        <p14:creationId xmlns:p14="http://schemas.microsoft.com/office/powerpoint/2010/main" val="2809376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solidFill>
                  <a:schemeClr val="tx1"/>
                </a:solidFill>
              </a:rPr>
              <a:t>The Freebase Provider</a:t>
            </a:r>
            <a:endParaRPr lang="en-GB" dirty="0">
              <a:solidFill>
                <a:schemeClr val="tx1"/>
              </a:solidFill>
            </a:endParaRPr>
          </a:p>
        </p:txBody>
      </p:sp>
      <p:sp>
        <p:nvSpPr>
          <p:cNvPr id="6" name="Text Placeholder 5"/>
          <p:cNvSpPr>
            <a:spLocks noGrp="1"/>
          </p:cNvSpPr>
          <p:nvPr>
            <p:ph type="body" sz="quarter" idx="10"/>
          </p:nvPr>
        </p:nvSpPr>
        <p:spPr>
          <a:xfrm>
            <a:off x="389436" y="1447806"/>
            <a:ext cx="8363938" cy="4598182"/>
          </a:xfrm>
        </p:spPr>
        <p:txBody>
          <a:bodyPr/>
          <a:lstStyle/>
          <a:p>
            <a:r>
              <a:rPr lang="en-GB" sz="2400" dirty="0"/>
              <a:t>Freebase is API to (some of) Google Knowledge Graph</a:t>
            </a:r>
          </a:p>
          <a:p>
            <a:pPr lvl="1"/>
            <a:r>
              <a:rPr lang="en-GB" sz="2000" dirty="0"/>
              <a:t>20 million objects, 3 million books, 300K films, …</a:t>
            </a:r>
          </a:p>
          <a:p>
            <a:pPr lvl="1"/>
            <a:r>
              <a:rPr lang="en-GB" sz="2000" dirty="0"/>
              <a:t>GET/POST to http://api.freebase.com, JSON back</a:t>
            </a:r>
          </a:p>
          <a:p>
            <a:pPr lvl="1"/>
            <a:r>
              <a:rPr lang="en-GB" sz="2000" dirty="0"/>
              <a:t>MQL query language &amp; entity model</a:t>
            </a:r>
          </a:p>
          <a:p>
            <a:pPr lvl="1"/>
            <a:r>
              <a:rPr lang="en-GB" sz="2000" dirty="0"/>
              <a:t>Data usable in app programming and elsewhere</a:t>
            </a:r>
            <a:endParaRPr lang="en-GB" sz="2000" dirty="0"/>
          </a:p>
          <a:p>
            <a:endParaRPr lang="en-GB" sz="900" dirty="0"/>
          </a:p>
          <a:p>
            <a:r>
              <a:rPr lang="en-GB" sz="2400" dirty="0"/>
              <a:t>Sample Freebase provider </a:t>
            </a:r>
          </a:p>
          <a:p>
            <a:pPr marL="460375" lvl="1" indent="0">
              <a:buNone/>
            </a:pPr>
            <a:r>
              <a:rPr lang="en-GB" sz="1700" dirty="0"/>
              <a:t>maps “commons” into .NET types/values 	</a:t>
            </a:r>
            <a:r>
              <a:rPr lang="en-GB" sz="1700" dirty="0" smtClean="0"/>
              <a:t>	top </a:t>
            </a:r>
            <a:r>
              <a:rPr lang="en-GB" sz="1700" dirty="0"/>
              <a:t>level organization by type </a:t>
            </a:r>
            <a:endParaRPr lang="en-GB" sz="1700" dirty="0"/>
          </a:p>
          <a:p>
            <a:pPr marL="460375" lvl="1" indent="0">
              <a:buNone/>
            </a:pPr>
            <a:r>
              <a:rPr lang="en-GB" sz="1700" dirty="0"/>
              <a:t>read-only access				works with Try F# 3.0</a:t>
            </a:r>
          </a:p>
          <a:p>
            <a:pPr marL="460375" lvl="1" indent="0">
              <a:buNone/>
            </a:pPr>
            <a:r>
              <a:rPr lang="en-GB" sz="1700" b="1" dirty="0"/>
              <a:t>multiple inheritance				snapshot </a:t>
            </a:r>
            <a:r>
              <a:rPr lang="en-GB" sz="1700" b="1" dirty="0"/>
              <a:t>dates</a:t>
            </a:r>
            <a:endParaRPr lang="en-GB" sz="1700" dirty="0"/>
          </a:p>
          <a:p>
            <a:pPr marL="460375" lvl="1" indent="0">
              <a:buNone/>
            </a:pPr>
            <a:r>
              <a:rPr lang="en-GB" sz="1700" b="1" dirty="0"/>
              <a:t>query translation </a:t>
            </a:r>
            <a:r>
              <a:rPr lang="en-GB" sz="1700" dirty="0"/>
              <a:t>				</a:t>
            </a:r>
            <a:r>
              <a:rPr lang="en-GB" sz="1700" b="1" dirty="0"/>
              <a:t>connects </a:t>
            </a:r>
            <a:r>
              <a:rPr lang="en-GB" sz="1700" b="1" dirty="0"/>
              <a:t>to latest Google API</a:t>
            </a:r>
            <a:endParaRPr lang="en-GB" sz="1700" dirty="0"/>
          </a:p>
          <a:p>
            <a:pPr marL="460375" lvl="1" indent="0">
              <a:buNone/>
            </a:pPr>
            <a:r>
              <a:rPr lang="en-GB" sz="1700" b="1" dirty="0"/>
              <a:t>u</a:t>
            </a:r>
            <a:r>
              <a:rPr lang="en-GB" sz="1700" b="1" dirty="0"/>
              <a:t>nits of measure propagation			sample </a:t>
            </a:r>
            <a:r>
              <a:rPr lang="en-GB" sz="1700" b="1" dirty="0"/>
              <a:t>individuals</a:t>
            </a:r>
          </a:p>
          <a:p>
            <a:pPr marL="460375" lvl="1" indent="0">
              <a:buNone/>
            </a:pPr>
            <a:r>
              <a:rPr lang="en-GB" sz="1700" b="1" dirty="0"/>
              <a:t>better organization </a:t>
            </a:r>
            <a:r>
              <a:rPr lang="en-GB" sz="1700" b="1" dirty="0"/>
              <a:t>				</a:t>
            </a:r>
          </a:p>
          <a:p>
            <a:pPr marL="460375" lvl="1" indent="0" algn="ctr">
              <a:buNone/>
            </a:pPr>
            <a:r>
              <a:rPr lang="en-GB" sz="1700" b="1" dirty="0" smtClean="0"/>
              <a:t>			released </a:t>
            </a:r>
            <a:r>
              <a:rPr lang="en-GB" sz="1700" b="1" dirty="0"/>
              <a:t>as sample 				</a:t>
            </a:r>
            <a:endParaRPr lang="en-GB" sz="2000" b="1" dirty="0"/>
          </a:p>
          <a:p>
            <a:pPr lvl="1"/>
            <a:endParaRPr lang="en-GB" sz="2000" b="1" dirty="0"/>
          </a:p>
        </p:txBody>
      </p:sp>
      <p:sp>
        <p:nvSpPr>
          <p:cNvPr id="5" name="Subtitle 4"/>
          <p:cNvSpPr>
            <a:spLocks noGrp="1"/>
          </p:cNvSpPr>
          <p:nvPr>
            <p:ph type="subTitle" idx="4294967295"/>
          </p:nvPr>
        </p:nvSpPr>
        <p:spPr>
          <a:xfrm>
            <a:off x="2149918" y="2302930"/>
            <a:ext cx="6994082" cy="984885"/>
          </a:xfrm>
        </p:spPr>
        <p:txBody>
          <a:bodyPr/>
          <a:lstStyle/>
          <a:p>
            <a:endParaRPr lang="en-GB" b="1" dirty="0"/>
          </a:p>
          <a:p>
            <a:endParaRPr lang="en-GB" dirty="0"/>
          </a:p>
        </p:txBody>
      </p:sp>
      <p:sp>
        <p:nvSpPr>
          <p:cNvPr id="7" name="TextBox 6"/>
          <p:cNvSpPr txBox="1"/>
          <p:nvPr/>
        </p:nvSpPr>
        <p:spPr>
          <a:xfrm>
            <a:off x="6397279" y="36238"/>
            <a:ext cx="2266646" cy="276999"/>
          </a:xfrm>
          <a:prstGeom prst="rect">
            <a:avLst/>
          </a:prstGeom>
          <a:noFill/>
        </p:spPr>
        <p:txBody>
          <a:bodyPr wrap="none" lIns="0" tIns="0" rIns="0" bIns="0" rtlCol="0">
            <a:spAutoFit/>
          </a:bodyPr>
          <a:lstStyle/>
          <a:p>
            <a:r>
              <a:rPr lang="en-GB" b="1" dirty="0" smtClean="0">
                <a:gradFill>
                  <a:gsLst>
                    <a:gs pos="0">
                      <a:schemeClr val="tx1"/>
                    </a:gs>
                    <a:gs pos="86000">
                      <a:schemeClr val="tx1"/>
                    </a:gs>
                  </a:gsLst>
                  <a:lin ang="5400000" scaled="0"/>
                </a:gradFill>
                <a:latin typeface="Segoe Light" pitchFamily="34" charset="0"/>
              </a:rPr>
              <a:t>blogs.msdn.com/</a:t>
            </a:r>
            <a:r>
              <a:rPr lang="en-GB" b="1" dirty="0" err="1" smtClean="0">
                <a:gradFill>
                  <a:gsLst>
                    <a:gs pos="0">
                      <a:schemeClr val="tx1"/>
                    </a:gs>
                    <a:gs pos="86000">
                      <a:schemeClr val="tx1"/>
                    </a:gs>
                  </a:gsLst>
                  <a:lin ang="5400000" scaled="0"/>
                </a:gradFill>
                <a:latin typeface="Segoe Light" pitchFamily="34" charset="0"/>
              </a:rPr>
              <a:t>fsharp</a:t>
            </a:r>
            <a:endParaRPr lang="en-GB" b="1" dirty="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384241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0708" y="2387031"/>
            <a:ext cx="8382000" cy="664797"/>
          </a:xfrm>
        </p:spPr>
        <p:txBody>
          <a:bodyPr>
            <a:noAutofit/>
          </a:bodyPr>
          <a:lstStyle/>
          <a:p>
            <a:pPr algn="ctr"/>
            <a:r>
              <a:rPr lang="en-GB" dirty="0">
                <a:solidFill>
                  <a:schemeClr val="bg1"/>
                </a:solidFill>
                <a:latin typeface="Candara" pitchFamily="34" charset="0"/>
              </a:rPr>
              <a:t>Today’s</a:t>
            </a:r>
            <a:r>
              <a:rPr lang="en-GB" sz="4000" dirty="0" smtClean="0">
                <a:solidFill>
                  <a:schemeClr val="bg1"/>
                </a:solidFill>
                <a:latin typeface="Candara" pitchFamily="34" charset="0"/>
              </a:rPr>
              <a:t> talk is very simple</a:t>
            </a:r>
            <a:endParaRPr lang="en-GB" sz="4000" dirty="0">
              <a:solidFill>
                <a:schemeClr val="bg1"/>
              </a:solidFill>
              <a:latin typeface="Candara" pitchFamily="34" charset="0"/>
            </a:endParaRPr>
          </a:p>
        </p:txBody>
      </p:sp>
    </p:spTree>
    <p:extLst>
      <p:ext uri="{BB962C8B-B14F-4D97-AF65-F5344CB8AC3E}">
        <p14:creationId xmlns:p14="http://schemas.microsoft.com/office/powerpoint/2010/main" val="2655233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730" y="2327374"/>
            <a:ext cx="8382000" cy="1218795"/>
          </a:xfrm>
        </p:spPr>
        <p:txBody>
          <a:bodyPr/>
          <a:lstStyle/>
          <a:p>
            <a:pPr algn="ctr"/>
            <a:r>
              <a:rPr lang="en-GB" dirty="0" smtClean="0">
                <a:latin typeface="Candara" pitchFamily="34" charset="0"/>
              </a:rPr>
              <a:t>Proposition 1</a:t>
            </a:r>
            <a:br>
              <a:rPr lang="en-GB" dirty="0" smtClean="0">
                <a:latin typeface="Candara" pitchFamily="34" charset="0"/>
              </a:rPr>
            </a:br>
            <a:r>
              <a:rPr lang="en-GB" dirty="0" smtClean="0">
                <a:latin typeface="Candara" pitchFamily="34" charset="0"/>
              </a:rPr>
              <a:t>The world is information-rich</a:t>
            </a:r>
            <a:endParaRPr lang="en-GB" dirty="0">
              <a:latin typeface="Candara" pitchFamily="34" charset="0"/>
            </a:endParaRPr>
          </a:p>
        </p:txBody>
      </p:sp>
    </p:spTree>
    <p:extLst>
      <p:ext uri="{BB962C8B-B14F-4D97-AF65-F5344CB8AC3E}">
        <p14:creationId xmlns:p14="http://schemas.microsoft.com/office/powerpoint/2010/main" val="2092634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p>
            <a:r>
              <a:rPr lang="en-GB" dirty="0" smtClean="0">
                <a:latin typeface="Segoe UI (Headings)"/>
              </a:rPr>
              <a:t>The Information Revolution</a:t>
            </a:r>
            <a:endParaRPr lang="en-GB" dirty="0">
              <a:latin typeface="Segoe UI (Headings)"/>
            </a:endParaRPr>
          </a:p>
        </p:txBody>
      </p:sp>
      <p:pic>
        <p:nvPicPr>
          <p:cNvPr id="1026" name="Picture 2" descr="http://blog.programmableweb.com/wp-content/api-timeline-2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405" y="1593872"/>
            <a:ext cx="7344816" cy="39662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2740483485"/>
              </p:ext>
            </p:extLst>
          </p:nvPr>
        </p:nvGraphicFramePr>
        <p:xfrm>
          <a:off x="2843808" y="764704"/>
          <a:ext cx="5472608" cy="439593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01362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heme/theme1.xml><?xml version="1.0" encoding="utf-8"?>
<a:theme xmlns:a="http://schemas.openxmlformats.org/drawingml/2006/main" name="FSharp-teched-europe-2010-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1_White with Consolas font for code slides">
  <a:themeElements>
    <a:clrScheme name="PDC Theme Colors">
      <a:dk1>
        <a:srgbClr val="000000"/>
      </a:dk1>
      <a:lt1>
        <a:srgbClr val="FFFFFF"/>
      </a:lt1>
      <a:dk2>
        <a:srgbClr val="000000"/>
      </a:dk2>
      <a:lt2>
        <a:srgbClr val="FFFFFF"/>
      </a:lt2>
      <a:accent1>
        <a:srgbClr val="56A4E4"/>
      </a:accent1>
      <a:accent2>
        <a:srgbClr val="F0694E"/>
      </a:accent2>
      <a:accent3>
        <a:srgbClr val="EAEAEA"/>
      </a:accent3>
      <a:accent4>
        <a:srgbClr val="DF7525"/>
      </a:accent4>
      <a:accent5>
        <a:srgbClr val="21AF46"/>
      </a:accent5>
      <a:accent6>
        <a:srgbClr val="6D6DFF"/>
      </a:accent6>
      <a:hlink>
        <a:srgbClr val="F0ED7B"/>
      </a:hlink>
      <a:folHlink>
        <a:srgbClr val="F3EB4F"/>
      </a:folHlink>
    </a:clrScheme>
    <a:fontScheme name="Custom 2">
      <a:majorFont>
        <a:latin typeface="Segoe Condensed"/>
        <a:ea typeface=""/>
        <a:cs typeface=""/>
      </a:majorFont>
      <a:minorFont>
        <a:latin typeface="Consolas"/>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5"/>
        </a:lnRef>
        <a:fillRef idx="3">
          <a:schemeClr val="accent5"/>
        </a:fillRef>
        <a:effectRef idx="2">
          <a:schemeClr val="accent5"/>
        </a:effectRef>
        <a:fontRef idx="minor">
          <a:schemeClr val="lt1"/>
        </a:fontRef>
      </a:style>
    </a:spDef>
    <a:txDef>
      <a:spPr>
        <a:noFill/>
      </a:spPr>
      <a:bodyPr wrap="non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Intro + Outro conféren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u classiq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FSharp-teched-europe-2010-v2</Template>
  <TotalTime>5889</TotalTime>
  <Words>2066</Words>
  <Application>Microsoft Office PowerPoint</Application>
  <PresentationFormat>On-screen Show (4:3)</PresentationFormat>
  <Paragraphs>424</Paragraphs>
  <Slides>67</Slides>
  <Notes>9</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67</vt:i4>
      </vt:variant>
    </vt:vector>
  </HeadingPairs>
  <TitlesOfParts>
    <vt:vector size="89" baseType="lpstr">
      <vt:lpstr>Arial</vt:lpstr>
      <vt:lpstr>Candara</vt:lpstr>
      <vt:lpstr>Segoe UI Light</vt:lpstr>
      <vt:lpstr>Segoe UI</vt:lpstr>
      <vt:lpstr>Times New Roman</vt:lpstr>
      <vt:lpstr>Segoe Light</vt:lpstr>
      <vt:lpstr>Courier New</vt:lpstr>
      <vt:lpstr>Segoe Condensed</vt:lpstr>
      <vt:lpstr>Symbol</vt:lpstr>
      <vt:lpstr>Calibri</vt:lpstr>
      <vt:lpstr>Wingdings</vt:lpstr>
      <vt:lpstr>Consolas</vt:lpstr>
      <vt:lpstr>Wingdings 3</vt:lpstr>
      <vt:lpstr>ZapfChancery</vt:lpstr>
      <vt:lpstr>Segoe UI (Headings)</vt:lpstr>
      <vt:lpstr>Cambria Math</vt:lpstr>
      <vt:lpstr>Segoe</vt:lpstr>
      <vt:lpstr>FSharp-teched-europe-2010-v2</vt:lpstr>
      <vt:lpstr>White with Consolas font for code slides</vt:lpstr>
      <vt:lpstr>1_White with Consolas font for code slides</vt:lpstr>
      <vt:lpstr>Intro + Outro conférence</vt:lpstr>
      <vt:lpstr>Contenu classique</vt:lpstr>
      <vt:lpstr>F# 3.0 – Strongly Typed Language Support for Internet-Scale Information Spaces </vt:lpstr>
      <vt:lpstr>F# and Open Source</vt:lpstr>
      <vt:lpstr>A quick retrospective</vt:lpstr>
      <vt:lpstr>1998 to 2012…</vt:lpstr>
      <vt:lpstr>PowerPoint Presentation</vt:lpstr>
      <vt:lpstr>1998 to 2012…</vt:lpstr>
      <vt:lpstr>Today’s talk is very simple</vt:lpstr>
      <vt:lpstr>Proposition 1 The world is information-rich</vt:lpstr>
      <vt:lpstr>The Information Revolution</vt:lpstr>
      <vt:lpstr>Proposition 2 Our languages are information-sparse</vt:lpstr>
      <vt:lpstr>Proposition 3 This is a problem!  (especially for strongly typed languages)</vt:lpstr>
      <vt:lpstr>Proposition 4  There are exciting opportunities to make progress on this, together  (especially for enterprise and internet information access)</vt:lpstr>
      <vt:lpstr>Today  (1) Demonstrate F# 3.0  (2) Themes in Scalable Information Rich Programming</vt:lpstr>
      <vt:lpstr>But first, F# 1.0/2.0…  </vt:lpstr>
      <vt:lpstr>F# is…</vt:lpstr>
      <vt:lpstr>PowerPoint Presentation</vt:lpstr>
      <vt:lpstr>Understanding F# </vt:lpstr>
      <vt:lpstr>Example (power company)</vt:lpstr>
      <vt:lpstr>Now, F# 3.0…  </vt:lpstr>
      <vt:lpstr>A Challenge!  Task #1: A Chemistry Elements Class Library  Task #2: A Biology Class Library  Task #3: Repeat for all fields of human knowledge and endeavour… </vt:lpstr>
      <vt:lpstr>Language Integrated Web Data</vt:lpstr>
      <vt:lpstr>World Bank Data</vt:lpstr>
      <vt:lpstr>What comes with F# 3.0?</vt:lpstr>
      <vt:lpstr>SQL</vt:lpstr>
      <vt:lpstr>OData</vt:lpstr>
      <vt:lpstr>Web Services</vt:lpstr>
      <vt:lpstr>F# 3.0: Queries</vt:lpstr>
      <vt:lpstr>F# 3.0: Queries</vt:lpstr>
      <vt:lpstr>F# 3.0: Queries</vt:lpstr>
      <vt:lpstr>A Type Provider is….  “Just like a library”  “A design-time component that computes a space of types and methods…”  “An adaptor between data/services and the .NET type system…”  “Staged, on-demand, erased type macros…”  </vt:lpstr>
      <vt:lpstr>Note: Language still contains no data   Open architecture   You can write your own type provider</vt:lpstr>
      <vt:lpstr>R Provider</vt:lpstr>
      <vt:lpstr>PowerPoint Presentation</vt:lpstr>
      <vt:lpstr>Part 2  Themes in Information Rich Programming </vt:lpstr>
      <vt:lpstr>Recap: the problem…</vt:lpstr>
      <vt:lpstr>Recap: the problem…</vt:lpstr>
      <vt:lpstr> Definition #1  Information-rich programming is where external schematized information sources are integral to the operation of the programs being constructed.     These may be as simple as textual DSLs embedded as strings in the program itself, as familiar as SQL databases, as massive as a service exposing Wikipedia data, or the world-wide-web of HTML documents itself. </vt:lpstr>
      <vt:lpstr> Definition #2  A (strongly-typed) information-rich programming language integrates external information sources, where the schema and content of these sources are presented in a (strongly-typed) idiomatic form  </vt:lpstr>
      <vt:lpstr>Recap: this is different…</vt:lpstr>
      <vt:lpstr> ⊢ e   :   </vt:lpstr>
      <vt:lpstr>   Theme #1  Big Data   Big Metadata   Strongly typed languages and tooling must have a role here, surely!    </vt:lpstr>
      <vt:lpstr>   Theme #2  Huge Information Spaces can and should be viewed as Software Components  example:  schema change &lt;-&gt; component versioning &lt;-&gt;  source compatibility &lt;-&gt; binary compatibility  example:  software component engineering  &lt;-&gt;  information space engineering</vt:lpstr>
      <vt:lpstr>Theme #3  Multiple Data Standards with One Simple Mechanism  Rich type systems, importing rich metadata where it exists </vt:lpstr>
      <vt:lpstr>Theme #4  Measure languages by their effectiveness  at working with rich external information spaces  Example: queries, JSON, XML, type providers, async… </vt:lpstr>
      <vt:lpstr>Theme #5  Programming Type Systems v.  Information Space Metadata Synergy or Conflict?  Examples: Types, Schema, Constraints, Units of Measure, Security Information, Documentation, Definition Locations, Help , Provenance, Privacy, Ratings, Rankings, Search…</vt:lpstr>
      <vt:lpstr>Units of Measure from the Web</vt:lpstr>
      <vt:lpstr>Some Research Questions  </vt:lpstr>
      <vt:lpstr>PowerPoint Presentation</vt:lpstr>
      <vt:lpstr>Thank you!    Questions?   dsyme@microsoft.com  www.fsharp.net @dsyme   #fsharp</vt:lpstr>
      <vt:lpstr>PowerPoint Presentation</vt:lpstr>
      <vt:lpstr>1985</vt:lpstr>
      <vt:lpstr>1985</vt:lpstr>
      <vt:lpstr>1985</vt:lpstr>
      <vt:lpstr>Units of Measure</vt:lpstr>
      <vt:lpstr>Fundamentals - Whitespace Matters</vt:lpstr>
      <vt:lpstr>Fundamentals - Whitespace Matters</vt:lpstr>
      <vt:lpstr>F# - Objects + Functional</vt:lpstr>
      <vt:lpstr>Fundamentals - Queries</vt:lpstr>
      <vt:lpstr>Units of Measure from the Web</vt:lpstr>
      <vt:lpstr>CSV Provider</vt:lpstr>
      <vt:lpstr>Meditations on 0 </vt:lpstr>
      <vt:lpstr>Meditations on 0 </vt:lpstr>
      <vt:lpstr>Paradigm Locator</vt:lpstr>
      <vt:lpstr>Paradigm Locator</vt:lpstr>
      <vt:lpstr>What’s to wrestle with</vt:lpstr>
      <vt:lpstr>Recap: this is different…</vt:lpstr>
      <vt:lpstr>The Freebase Provider</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Don Syme</dc:creator>
  <cp:keywords>TechEd Europe 2010</cp:keywords>
  <dc:description>Template: Andrew Larson; Silver Fox Productions, Inc
Formatting:
Event Date: November 8-12, 2010
Event Location: Berlin, Germany
Audience Type: External</dc:description>
  <cp:lastModifiedBy>Don Syme</cp:lastModifiedBy>
  <cp:revision>222</cp:revision>
  <cp:lastPrinted>2010-05-11T05:02:34Z</cp:lastPrinted>
  <dcterms:created xsi:type="dcterms:W3CDTF">2010-11-09T11:20:14Z</dcterms:created>
  <dcterms:modified xsi:type="dcterms:W3CDTF">2012-10-02T14:22:56Z</dcterms:modified>
  <cp:category>TechEd Europe 2010</cp:category>
</cp:coreProperties>
</file>